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 id="2147483682" r:id="rId4"/>
    <p:sldMasterId id="2147483683" r:id="rId5"/>
    <p:sldMasterId id="2147483684" r:id="rId6"/>
  </p:sldMasterIdLst>
  <p:notesMasterIdLst>
    <p:notesMasterId r:id="rId9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x="9144000" cy="6858000" type="screen4x3"/>
  <p:notesSz cx="6858000" cy="9144000"/>
  <p:embeddedFontLst>
    <p:embeddedFont>
      <p:font typeface="Helvetica Neue Light" panose="020B0604020202020204" charset="0"/>
      <p:regular r:id="rId96"/>
      <p:bold r:id="rId97"/>
      <p:italic r:id="rId98"/>
      <p:boldItalic r:id="rId99"/>
    </p:embeddedFont>
    <p:embeddedFont>
      <p:font typeface="Open Sans ExtraBold" panose="020B0604020202020204" charset="0"/>
      <p:bold r:id="rId100"/>
      <p:boldItalic r:id="rId101"/>
    </p:embeddedFont>
    <p:embeddedFont>
      <p:font typeface="Open Sans SemiBold" panose="020B0604020202020204" charset="0"/>
      <p:regular r:id="rId102"/>
      <p:bold r:id="rId103"/>
      <p:italic r:id="rId104"/>
      <p:boldItalic r:id="rId105"/>
    </p:embeddedFont>
    <p:embeddedFont>
      <p:font typeface="Open Sans" panose="020B0604020202020204" charset="0"/>
      <p:regular r:id="rId106"/>
      <p:bold r:id="rId107"/>
      <p:italic r:id="rId108"/>
      <p:boldItalic r:id="rId109"/>
    </p:embeddedFont>
    <p:embeddedFont>
      <p:font typeface="Open Sans Light" panose="020B0604020202020204"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85" autoAdjust="0"/>
  </p:normalViewPr>
  <p:slideViewPr>
    <p:cSldViewPr snapToGrid="0">
      <p:cViewPr varScale="1">
        <p:scale>
          <a:sx n="85" d="100"/>
          <a:sy n="85" d="100"/>
        </p:scale>
        <p:origin x="13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22.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17.fntdata"/><Relationship Id="rId16" Type="http://schemas.openxmlformats.org/officeDocument/2006/relationships/slide" Target="slides/slide10.xml"/><Relationship Id="rId107" Type="http://schemas.openxmlformats.org/officeDocument/2006/relationships/font" Target="fonts/font12.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font" Target="fonts/font7.fnt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font" Target="fonts/font5.fntdata"/><Relationship Id="rId105" Type="http://schemas.openxmlformats.org/officeDocument/2006/relationships/font" Target="fonts/font10.fntdata"/><Relationship Id="rId113" Type="http://schemas.openxmlformats.org/officeDocument/2006/relationships/font" Target="fonts/font18.fntdata"/><Relationship Id="rId11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font" Target="fonts/font2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font" Target="fonts/font1.fntdata"/><Relationship Id="rId11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11.fntdata"/><Relationship Id="rId114" Type="http://schemas.openxmlformats.org/officeDocument/2006/relationships/font" Target="fonts/font19.fntdata"/><Relationship Id="rId119"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14.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font" Target="fonts/font15.fntdata"/><Relationship Id="rId11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37919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7daff872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7daff87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669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fe835b7a6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fe835b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00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00afaf76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500afaf7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a Version Control System. It’s a tool to solve the problem of collaborating with multiple people. It works well if you’re collaborating on one file or a million files. Scalability!</a:t>
            </a:r>
            <a:endParaRPr/>
          </a:p>
        </p:txBody>
      </p:sp>
    </p:spTree>
    <p:extLst>
      <p:ext uri="{BB962C8B-B14F-4D97-AF65-F5344CB8AC3E}">
        <p14:creationId xmlns:p14="http://schemas.microsoft.com/office/powerpoint/2010/main" val="414119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fe835b7a6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fe835b7a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643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fe835b7a6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fe835b7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84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0a6938430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0a693843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02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0a6938430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0a693843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569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4fe835b7a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4fe835b7a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55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fe835b7a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fe835b7a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13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fe835b7a6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fe835b7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570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fe835b7a6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fe835b7a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05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e145680d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Open Sans"/>
                <a:ea typeface="Open Sans"/>
                <a:cs typeface="Open Sans"/>
                <a:sym typeface="Open Sans"/>
              </a:rPr>
              <a:t>What to Say:</a:t>
            </a:r>
            <a:endParaRPr sz="1800" b="1"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Major League Hacking (MLH) events are meant to bring hackers together so they can learn, build, and share. </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Give participants a brief overview of Major League Hacking (MLH).</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Tell participants they can learn more at http://mlh.io/</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dirty="0">
                <a:solidFill>
                  <a:schemeClr val="dk1"/>
                </a:solidFill>
                <a:latin typeface="Open Sans"/>
                <a:ea typeface="Open Sans"/>
                <a:cs typeface="Open Sans"/>
                <a:sym typeface="Open Sans"/>
              </a:rPr>
              <a:t>Example Talking Points:</a:t>
            </a:r>
            <a:endParaRPr sz="1800" b="1"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TODO</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dirty="0">
                <a:solidFill>
                  <a:schemeClr val="dk1"/>
                </a:solidFill>
                <a:latin typeface="Open Sans"/>
                <a:ea typeface="Open Sans"/>
                <a:cs typeface="Open Sans"/>
                <a:sym typeface="Open Sans"/>
              </a:rPr>
              <a:t>Here's some quick facts about MLH:</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Each year, MLH supports over 65,000 hackers around the world at events they facilitate</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Those students create more than 12,000 amazing projects together </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MLH is a global organization that empowers hackers in more than 400 cities and growing every day</a:t>
            </a:r>
            <a:endParaRPr sz="18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78170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5954e99f6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5954e99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25f61a0a3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25f61a0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436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00afaf766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00afaf76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35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0f3bae19d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0f3bae19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779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35e30ba92_0_4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35e30ba9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3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fe835b7a6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fe835b7a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088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fe835b7a6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4fe835b7a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904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fe835b7a6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4fe835b7a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782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fe835b7a6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fe835b7a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874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fe835b7a6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fe835b7a6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17583a02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17583a0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644826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fe835b7a6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fe835b7a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1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fe835b7a6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fe835b7a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664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fe835b7a6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fe835b7a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546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fe835b7a6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fe835b7a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791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9faa7c61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9faa7c6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004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aefd70b9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aefd70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gif, there is no text being replaced, so there’s no “original”.</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ask for a volunteer to come up and help resolve conflicts. This might also be a good time to take break so you can resolve all the conflicts.</a:t>
            </a:r>
            <a:endParaRPr/>
          </a:p>
        </p:txBody>
      </p:sp>
    </p:spTree>
    <p:extLst>
      <p:ext uri="{BB962C8B-B14F-4D97-AF65-F5344CB8AC3E}">
        <p14:creationId xmlns:p14="http://schemas.microsoft.com/office/powerpoint/2010/main" val="151580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4fe835b7a6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4fe835b7a6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932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0a6938430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0a693843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746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25f61a0a3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25f61a0a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278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ff34eedb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ff34eed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04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126567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ff34eedb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4ff34eedb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61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ff34eedb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4ff34eedb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105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ff34eedb5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ff34eed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828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0a6938430_0_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0a693843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950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ff34eedb5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ff34eedb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085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fe835b7a6_0_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fe835b7a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548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08309319c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508309319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90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08309319c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08309319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554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08309319c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08309319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799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508309319c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508309319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881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25f61a0a3_0_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25f61a0a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606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0a6938430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0a693843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84350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0a6938430_0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0a693843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370428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0f3bae19d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0f3bae19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extLst>
      <p:ext uri="{BB962C8B-B14F-4D97-AF65-F5344CB8AC3E}">
        <p14:creationId xmlns:p14="http://schemas.microsoft.com/office/powerpoint/2010/main" val="3168357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5954e99f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5954e99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745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49faa7c61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49faa7c6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three phases of git can be thought of as a typical desk setup. You move from writing without version control, to making a bundle of changes and then permanently storing those changes in a repository.</a:t>
            </a:r>
            <a:endParaRPr/>
          </a:p>
        </p:txBody>
      </p:sp>
    </p:spTree>
    <p:extLst>
      <p:ext uri="{BB962C8B-B14F-4D97-AF65-F5344CB8AC3E}">
        <p14:creationId xmlns:p14="http://schemas.microsoft.com/office/powerpoint/2010/main" val="2634974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5954e99f6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5954e99f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798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549faa7c6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549faa7c6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commands, git add and git commit are how changes moves between stages.</a:t>
            </a:r>
            <a:endParaRPr/>
          </a:p>
        </p:txBody>
      </p:sp>
    </p:spTree>
    <p:extLst>
      <p:ext uri="{BB962C8B-B14F-4D97-AF65-F5344CB8AC3E}">
        <p14:creationId xmlns:p14="http://schemas.microsoft.com/office/powerpoint/2010/main" val="573656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50a6938430_0_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50a693843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55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08309319c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08309319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434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50f3bae19d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50f3bae19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68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fe835b7a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fe835b7a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92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08309319c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08309319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800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08309319c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0830931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651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08309319c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08309319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405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508309319c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508309319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221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08309319c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08309319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197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508309319c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508309319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173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08309319c_0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508309319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203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08309319c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08309319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258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508309319c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508309319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68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08309319c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0830931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73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35e30ba92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35e30ba9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48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08309319c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08309319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197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08309319c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08309319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3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08309319c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08309319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34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508309319c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508309319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414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08309319c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0830931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37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08309319c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08309319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use the suggested URL, you can skip the next slide.</a:t>
            </a:r>
            <a:endParaRPr/>
          </a:p>
        </p:txBody>
      </p:sp>
    </p:spTree>
    <p:extLst>
      <p:ext uri="{BB962C8B-B14F-4D97-AF65-F5344CB8AC3E}">
        <p14:creationId xmlns:p14="http://schemas.microsoft.com/office/powerpoint/2010/main" val="2453435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08309319c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08309319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5396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08309319c_0_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508309319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114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08309319c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08309319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3689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08309319c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0830931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68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7ca230b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138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08309319c_0_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08309319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4297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08309319c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508309319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146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425f61a0a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425f61a0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970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425f61a0a3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425f61a0a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948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425f61a0a3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425f61a0a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2033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25f61a0a3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425f61a0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853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365f2b52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4365f2b5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Do:</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83997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47daff8720_0_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47daff872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813939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0f3bae19d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0f3bae19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01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0a6938430_0_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0a693843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339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39850" y="91900"/>
            <a:ext cx="49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1" name="Google Shape;11;p2"/>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74"/>
        <p:cNvGrpSpPr/>
        <p:nvPr/>
      </p:nvGrpSpPr>
      <p:grpSpPr>
        <a:xfrm>
          <a:off x="0" y="0"/>
          <a:ext cx="0" cy="0"/>
          <a:chOff x="0" y="0"/>
          <a:chExt cx="0" cy="0"/>
        </a:xfrm>
      </p:grpSpPr>
      <p:sp>
        <p:nvSpPr>
          <p:cNvPr id="75" name="Google Shape;75;p1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4" name="Google Shape;84;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5" name="Google Shape;85;p1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90" name="Google Shape;90;p15"/>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5"/>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4" name="Google Shape;94;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5" name="Google Shape;95;p15"/>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6"/>
        <p:cNvGrpSpPr/>
        <p:nvPr/>
      </p:nvGrpSpPr>
      <p:grpSpPr>
        <a:xfrm>
          <a:off x="0" y="0"/>
          <a:ext cx="0" cy="0"/>
          <a:chOff x="0" y="0"/>
          <a:chExt cx="0" cy="0"/>
        </a:xfrm>
      </p:grpSpPr>
      <p:sp>
        <p:nvSpPr>
          <p:cNvPr id="97" name="Google Shape;97;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00" name="Google Shape;100;p16"/>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pestañale of Contents</a:t>
            </a:r>
            <a:endParaRPr sz="5200" b="1">
              <a:latin typeface="Open Sans"/>
              <a:ea typeface="Open Sans"/>
              <a:cs typeface="Open Sans"/>
              <a:sym typeface="Open Sans"/>
            </a:endParaRPr>
          </a:p>
        </p:txBody>
      </p:sp>
      <p:sp>
        <p:nvSpPr>
          <p:cNvPr id="101" name="Google Shape;101;p16"/>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2" name="Google Shape;102;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3" name="Google Shape;103;p16"/>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4" name="Google Shape;104;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5" name="Google Shape;105;p16"/>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108" name="Google Shape;108;p17"/>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110" name="Google Shape;110;p17"/>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1" name="Google Shape;111;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2" name="Google Shape;112;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3" name="Google Shape;113;p17"/>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4" name="Google Shape;114;p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2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21" name="Google Shape;121;p2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22" name="Google Shape;122;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3" name="Google Shape;123;p2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4" name="Google Shape;124;p20"/>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25" name="Google Shape;125;p20"/>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on Code Projects with GitHub</a:t>
            </a:r>
            <a:endParaRPr b="1">
              <a:solidFill>
                <a:srgbClr val="EAEAEA"/>
              </a:solidFill>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1"/>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21"/>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131" name="Google Shape;131;p21"/>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32" name="Google Shape;132;p21"/>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33" name="Google Shape;133;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4" name="Google Shape;134;p21"/>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5" name="Google Shape;135;p21"/>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36" name="Google Shape;136;p21"/>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37"/>
        <p:cNvGrpSpPr/>
        <p:nvPr/>
      </p:nvGrpSpPr>
      <p:grpSpPr>
        <a:xfrm>
          <a:off x="0" y="0"/>
          <a:ext cx="0" cy="0"/>
          <a:chOff x="0" y="0"/>
          <a:chExt cx="0" cy="0"/>
        </a:xfrm>
      </p:grpSpPr>
      <p:sp>
        <p:nvSpPr>
          <p:cNvPr id="138" name="Google Shape;138;p2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2"/>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40" name="Google Shape;140;p22"/>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41" name="Google Shape;141;p2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42" name="Google Shape;142;p2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43" name="Google Shape;143;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44" name="Google Shape;144;p22"/>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45" name="Google Shape;145;p22"/>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46" name="Google Shape;146;p22"/>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149" name="Google Shape;149;p23"/>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51" name="Google Shape;151;p23"/>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52" name="Google Shape;152;p23"/>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3" name="Google Shape;153;p23"/>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4" name="Google Shape;154;p23"/>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55" name="Google Shape;155;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56" name="Google Shape;156;p23"/>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157" name="Google Shape;157;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9" name="Google Shape;19;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0" name="Google Shape;20;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1" name="Google Shape;21;p3"/>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2" name="Google Shape;22;p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3" name="Google Shape;23;p3"/>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160"/>
        <p:cNvGrpSpPr/>
        <p:nvPr/>
      </p:nvGrpSpPr>
      <p:grpSpPr>
        <a:xfrm>
          <a:off x="0" y="0"/>
          <a:ext cx="0" cy="0"/>
          <a:chOff x="0" y="0"/>
          <a:chExt cx="0" cy="0"/>
        </a:xfrm>
      </p:grpSpPr>
      <p:sp>
        <p:nvSpPr>
          <p:cNvPr id="161" name="Google Shape;161;p25"/>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162" name="Google Shape;162;p25"/>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163" name="Google Shape;163;p25"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164" name="Google Shape;164;p25"/>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65" name="Google Shape;165;p25"/>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66" name="Google Shape;166;p25"/>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167" name="Google Shape;167;p25"/>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27"/>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73" name="Google Shape;173;p27"/>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4" name="Google Shape;174;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5" name="Google Shape;175;p27"/>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76" name="Google Shape;176;p27"/>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77" name="Google Shape;177;p27"/>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78"/>
        <p:cNvGrpSpPr/>
        <p:nvPr/>
      </p:nvGrpSpPr>
      <p:grpSpPr>
        <a:xfrm>
          <a:off x="0" y="0"/>
          <a:ext cx="0" cy="0"/>
          <a:chOff x="0" y="0"/>
          <a:chExt cx="0" cy="0"/>
        </a:xfrm>
      </p:grpSpPr>
      <p:sp>
        <p:nvSpPr>
          <p:cNvPr id="179" name="Google Shape;179;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2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81" name="Google Shape;181;p2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82" name="Google Shape;182;p28"/>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28"/>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184" name="Google Shape;184;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5" name="Google Shape;185;p28"/>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86" name="Google Shape;186;p2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87" name="Google Shape;187;p28"/>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88"/>
        <p:cNvGrpSpPr/>
        <p:nvPr/>
      </p:nvGrpSpPr>
      <p:grpSpPr>
        <a:xfrm>
          <a:off x="0" y="0"/>
          <a:ext cx="0" cy="0"/>
          <a:chOff x="0" y="0"/>
          <a:chExt cx="0" cy="0"/>
        </a:xfrm>
      </p:grpSpPr>
      <p:sp>
        <p:nvSpPr>
          <p:cNvPr id="189" name="Google Shape;189;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90" name="Google Shape;190;p2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91" name="Google Shape;191;p2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92" name="Google Shape;192;p29"/>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93" name="Google Shape;193;p29"/>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94" name="Google Shape;194;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5" name="Google Shape;195;p29"/>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96" name="Google Shape;196;p2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97" name="Google Shape;197;p29"/>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200" name="Google Shape;200;p30"/>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202" name="Google Shape;202;p30"/>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03" name="Google Shape;203;p30"/>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04" name="Google Shape;204;p30"/>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05" name="Google Shape;205;p3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06" name="Google Shape;206;p30"/>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07"/>
        <p:cNvGrpSpPr/>
        <p:nvPr/>
      </p:nvGrpSpPr>
      <p:grpSpPr>
        <a:xfrm>
          <a:off x="0" y="0"/>
          <a:ext cx="0" cy="0"/>
          <a:chOff x="0" y="0"/>
          <a:chExt cx="0" cy="0"/>
        </a:xfrm>
      </p:grpSpPr>
      <p:sp>
        <p:nvSpPr>
          <p:cNvPr id="208" name="Google Shape;208;p31"/>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
        <p:cNvGrpSpPr/>
        <p:nvPr/>
      </p:nvGrpSpPr>
      <p:grpSpPr>
        <a:xfrm>
          <a:off x="0" y="0"/>
          <a:ext cx="0" cy="0"/>
          <a:chOff x="0" y="0"/>
          <a:chExt cx="0" cy="0"/>
        </a:xfrm>
      </p:grpSpPr>
      <p:sp>
        <p:nvSpPr>
          <p:cNvPr id="212" name="Google Shape;212;p3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13" name="Google Shape;213;p3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14" name="Google Shape;214;p33"/>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15" name="Google Shape;215;p33"/>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216" name="Google Shape;216;p3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17" name="Google Shape;217;p33"/>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18" name="Google Shape;218;p33"/>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 name="Google Shape;221;p34"/>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22" name="Google Shape;222;p3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23" name="Google Shape;223;p3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24" name="Google Shape;224;p3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25" name="Google Shape;225;p34"/>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26" name="Google Shape;226;p34"/>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27" name="Google Shape;227;p34"/>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28" name="Google Shape;228;p34"/>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29"/>
        <p:cNvGrpSpPr/>
        <p:nvPr/>
      </p:nvGrpSpPr>
      <p:grpSpPr>
        <a:xfrm>
          <a:off x="0" y="0"/>
          <a:ext cx="0" cy="0"/>
          <a:chOff x="0" y="0"/>
          <a:chExt cx="0" cy="0"/>
        </a:xfrm>
      </p:grpSpPr>
      <p:sp>
        <p:nvSpPr>
          <p:cNvPr id="230" name="Google Shape;230;p35"/>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31" name="Google Shape;231;p35"/>
          <p:cNvSpPr txBox="1"/>
          <p:nvPr/>
        </p:nvSpPr>
        <p:spPr>
          <a:xfrm>
            <a:off x="2521950" y="2154150"/>
            <a:ext cx="41001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32" name="Google Shape;232;p35"/>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33" name="Google Shape;233;p3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34" name="Google Shape;234;p3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35" name="Google Shape;235;p35"/>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236" name="Google Shape;236;p35"/>
          <p:cNvSpPr txBox="1"/>
          <p:nvPr/>
        </p:nvSpPr>
        <p:spPr>
          <a:xfrm>
            <a:off x="5422149" y="91900"/>
            <a:ext cx="36687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37" name="Google Shape;237;p35"/>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238" name="Google Shape;238;p35"/>
          <p:cNvSpPr txBox="1"/>
          <p:nvPr/>
        </p:nvSpPr>
        <p:spPr>
          <a:xfrm>
            <a:off x="1849374" y="91913"/>
            <a:ext cx="2946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13492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9" name="Google Shape;29;p4"/>
          <p:cNvSpPr txBox="1"/>
          <p:nvPr/>
        </p:nvSpPr>
        <p:spPr>
          <a:xfrm>
            <a:off x="1767675" y="2495150"/>
            <a:ext cx="51906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Git and GitHub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GitHub Collaboration WorkFlow</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GitHub and the Command Line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1" name="Google Shape;31;p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2" name="Google Shape;32;p4"/>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l="7120" r="3991"/>
          <a:stretch/>
        </p:blipFill>
        <p:spPr>
          <a:xfrm>
            <a:off x="0" y="0"/>
            <a:ext cx="9144000" cy="6857990"/>
          </a:xfrm>
          <a:prstGeom prst="rect">
            <a:avLst/>
          </a:prstGeom>
          <a:noFill/>
          <a:ln>
            <a:noFill/>
          </a:ln>
        </p:spPr>
      </p:pic>
      <p:sp>
        <p:nvSpPr>
          <p:cNvPr id="241" name="Google Shape;241;p36"/>
          <p:cNvSpPr/>
          <p:nvPr/>
        </p:nvSpPr>
        <p:spPr>
          <a:xfrm>
            <a:off x="0" y="0"/>
            <a:ext cx="9144000" cy="6858000"/>
          </a:xfrm>
          <a:prstGeom prst="rect">
            <a:avLst/>
          </a:prstGeom>
          <a:solidFill>
            <a:srgbClr val="353535">
              <a:alpha val="7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36"/>
          <p:cNvSpPr txBox="1"/>
          <p:nvPr/>
        </p:nvSpPr>
        <p:spPr>
          <a:xfrm>
            <a:off x="129150" y="2420450"/>
            <a:ext cx="8885700" cy="149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marL="0" lvl="0" indent="0" algn="ctr" rtl="0">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marL="0" lvl="0" indent="0" algn="ctr" rtl="0">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244" name="Google Shape;244;p36"/>
          <p:cNvSpPr/>
          <p:nvPr/>
        </p:nvSpPr>
        <p:spPr>
          <a:xfrm>
            <a:off x="3624349" y="12688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245" name="Google Shape;245;p36"/>
          <p:cNvSpPr/>
          <p:nvPr/>
        </p:nvSpPr>
        <p:spPr>
          <a:xfrm rot="5400000">
            <a:off x="4317150" y="8739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246" name="Google Shape;246;p36"/>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247" name="Google Shape;247;p36"/>
          <p:cNvSpPr txBox="1"/>
          <p:nvPr/>
        </p:nvSpPr>
        <p:spPr>
          <a:xfrm>
            <a:off x="3778800" y="14122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248" name="Google Shape;248;p36"/>
          <p:cNvCxnSpPr/>
          <p:nvPr/>
        </p:nvCxnSpPr>
        <p:spPr>
          <a:xfrm>
            <a:off x="2849400" y="41236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49"/>
        <p:cNvGrpSpPr/>
        <p:nvPr/>
      </p:nvGrpSpPr>
      <p:grpSpPr>
        <a:xfrm>
          <a:off x="0" y="0"/>
          <a:ext cx="0" cy="0"/>
          <a:chOff x="0" y="0"/>
          <a:chExt cx="0" cy="0"/>
        </a:xfrm>
      </p:grpSpPr>
      <p:sp>
        <p:nvSpPr>
          <p:cNvPr id="250" name="Google Shape;250;p37"/>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5555" r="5555"/>
          <a:stretch/>
        </p:blipFill>
        <p:spPr>
          <a:xfrm>
            <a:off x="0" y="0"/>
            <a:ext cx="9144006" cy="6858000"/>
          </a:xfrm>
          <a:prstGeom prst="rect">
            <a:avLst/>
          </a:prstGeom>
          <a:noFill/>
          <a:ln>
            <a:noFill/>
          </a:ln>
        </p:spPr>
      </p:pic>
      <p:sp>
        <p:nvSpPr>
          <p:cNvPr id="36" name="Google Shape;36;p5"/>
          <p:cNvSpPr/>
          <p:nvPr/>
        </p:nvSpPr>
        <p:spPr>
          <a:xfrm>
            <a:off x="50" y="0"/>
            <a:ext cx="9144000" cy="6858000"/>
          </a:xfrm>
          <a:prstGeom prst="rect">
            <a:avLst/>
          </a:prstGeom>
          <a:solidFill>
            <a:srgbClr val="353535">
              <a:alpha val="5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p:nvPr/>
        </p:nvSpPr>
        <p:spPr>
          <a:xfrm>
            <a:off x="129075" y="2268050"/>
            <a:ext cx="8885700" cy="14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rgbClr val="FFFFFF"/>
                </a:solidFill>
                <a:latin typeface="Open Sans"/>
                <a:ea typeface="Open Sans"/>
                <a:cs typeface="Open Sans"/>
                <a:sym typeface="Open Sans"/>
              </a:rPr>
              <a:t>How to Collaborate with GitHub</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43"/>
        <p:cNvGrpSpPr/>
        <p:nvPr/>
      </p:nvGrpSpPr>
      <p:grpSpPr>
        <a:xfrm>
          <a:off x="0" y="0"/>
          <a:ext cx="0" cy="0"/>
          <a:chOff x="0" y="0"/>
          <a:chExt cx="0" cy="0"/>
        </a:xfrm>
      </p:grpSpPr>
      <p:sp>
        <p:nvSpPr>
          <p:cNvPr id="44" name="Google Shape;44;p6"/>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9" name="Google Shape;49;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0" name="Google Shape;50;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 name="Google Shape;51;p8"/>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2"/>
        <p:cNvGrpSpPr/>
        <p:nvPr/>
      </p:nvGrpSpPr>
      <p:grpSpPr>
        <a:xfrm>
          <a:off x="0" y="0"/>
          <a:ext cx="0" cy="0"/>
          <a:chOff x="0" y="0"/>
          <a:chExt cx="0" cy="0"/>
        </a:xfrm>
      </p:grpSpPr>
      <p:sp>
        <p:nvSpPr>
          <p:cNvPr id="53" name="Google Shape;53;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54" name="Google Shape;54;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59" name="Google Shape;59;p9"/>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0"/>
        <p:cNvGrpSpPr/>
        <p:nvPr/>
      </p:nvGrpSpPr>
      <p:grpSpPr>
        <a:xfrm>
          <a:off x="0" y="0"/>
          <a:ext cx="0" cy="0"/>
          <a:chOff x="0" y="0"/>
          <a:chExt cx="0" cy="0"/>
        </a:xfrm>
      </p:grpSpPr>
      <p:sp>
        <p:nvSpPr>
          <p:cNvPr id="61" name="Google Shape;61;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63" name="Google Shape;63;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64" name="Google Shape;64;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5" name="Google Shape;65;p10"/>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6" name="Google Shape;66;p10"/>
          <p:cNvSpPr txBox="1"/>
          <p:nvPr/>
        </p:nvSpPr>
        <p:spPr>
          <a:xfrm>
            <a:off x="2543375" y="2048950"/>
            <a:ext cx="40551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7" name="Google Shape;67;p10"/>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l="14405" t="7036" r="4707" b="1938"/>
          <a:stretch/>
        </p:blipFill>
        <p:spPr>
          <a:xfrm>
            <a:off x="0" y="0"/>
            <a:ext cx="9144003" cy="6857999"/>
          </a:xfrm>
          <a:prstGeom prst="rect">
            <a:avLst/>
          </a:prstGeom>
          <a:noFill/>
          <a:ln>
            <a:noFill/>
          </a:ln>
        </p:spPr>
      </p:pic>
      <p:sp>
        <p:nvSpPr>
          <p:cNvPr id="70" name="Google Shape;70;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2" name="Google Shape;72;p11"/>
          <p:cNvSpPr txBox="1"/>
          <p:nvPr/>
        </p:nvSpPr>
        <p:spPr>
          <a:xfrm>
            <a:off x="986238" y="2796643"/>
            <a:ext cx="7171500" cy="18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EAEAEA"/>
                </a:solidFill>
                <a:latin typeface="Open Sans"/>
                <a:ea typeface="Open Sans"/>
                <a:cs typeface="Open Sans"/>
                <a:sym typeface="Open Sans"/>
              </a:rPr>
              <a:t>Bug-free Coding with SPARK Ada</a:t>
            </a:r>
            <a:endParaRPr sz="4800" b="1">
              <a:solidFill>
                <a:srgbClr val="EAEAEA"/>
              </a:solidFill>
              <a:latin typeface="Open Sans"/>
              <a:ea typeface="Open Sans"/>
              <a:cs typeface="Open Sans"/>
              <a:sym typeface="Open Sans"/>
            </a:endParaRPr>
          </a:p>
        </p:txBody>
      </p:sp>
      <p:sp>
        <p:nvSpPr>
          <p:cNvPr id="73" name="Google Shape;73;p11"/>
          <p:cNvSpPr/>
          <p:nvPr/>
        </p:nvSpPr>
        <p:spPr>
          <a:xfrm>
            <a:off x="3863100" y="2242466"/>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5.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6.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mlhlocal.host/github-edu"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mlhlocal.host/github-signu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github.com/arpita-abrol/mlh-localhost-githu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pita-abrol/mlh-localhost-github"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mlhlocal.host/install-git"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mlhlocal.host/github-dem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4"/>
        <p:cNvGrpSpPr/>
        <p:nvPr/>
      </p:nvGrpSpPr>
      <p:grpSpPr>
        <a:xfrm>
          <a:off x="0" y="0"/>
          <a:ext cx="0" cy="0"/>
          <a:chOff x="0" y="0"/>
          <a:chExt cx="0" cy="0"/>
        </a:xfrm>
      </p:grpSpPr>
      <p:sp>
        <p:nvSpPr>
          <p:cNvPr id="255" name="Google Shape;255;p38"/>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256" name="Google Shape;256;p38"/>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p:nvPr/>
        </p:nvSpPr>
        <p:spPr>
          <a:xfrm>
            <a:off x="161550" y="626000"/>
            <a:ext cx="8820900" cy="7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 vs. GitHub</a:t>
            </a:r>
            <a:endParaRPr sz="3000" b="1">
              <a:solidFill>
                <a:srgbClr val="000000"/>
              </a:solidFill>
              <a:latin typeface="Open Sans"/>
              <a:ea typeface="Open Sans"/>
              <a:cs typeface="Open Sans"/>
              <a:sym typeface="Open Sans"/>
            </a:endParaRPr>
          </a:p>
        </p:txBody>
      </p:sp>
      <p:sp>
        <p:nvSpPr>
          <p:cNvPr id="329" name="Google Shape;329;p47"/>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What's the difference?</a:t>
            </a:r>
            <a:endParaRPr sz="2000">
              <a:latin typeface="Open Sans"/>
              <a:ea typeface="Open Sans"/>
              <a:cs typeface="Open Sans"/>
              <a:sym typeface="Open Sans"/>
            </a:endParaRPr>
          </a:p>
        </p:txBody>
      </p:sp>
      <p:sp>
        <p:nvSpPr>
          <p:cNvPr id="330" name="Google Shape;330;p47"/>
          <p:cNvSpPr txBox="1"/>
          <p:nvPr/>
        </p:nvSpPr>
        <p:spPr>
          <a:xfrm>
            <a:off x="187238"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 is a version control system.</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It can be used with various tools or locally on your computer to help you keep track of changes in your code projects.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Think of it like Google Docs for code, but better. </a:t>
            </a:r>
            <a:endParaRPr sz="1800">
              <a:solidFill>
                <a:srgbClr val="353535"/>
              </a:solidFill>
              <a:latin typeface="Open Sans"/>
              <a:ea typeface="Open Sans"/>
              <a:cs typeface="Open Sans"/>
              <a:sym typeface="Open Sans"/>
            </a:endParaRPr>
          </a:p>
        </p:txBody>
      </p:sp>
      <p:sp>
        <p:nvSpPr>
          <p:cNvPr id="331" name="Google Shape;331;p47"/>
          <p:cNvSpPr txBox="1"/>
          <p:nvPr/>
        </p:nvSpPr>
        <p:spPr>
          <a:xfrm>
            <a:off x="1615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a:t>
            </a:r>
            <a:endParaRPr sz="2400" b="1">
              <a:latin typeface="Open Sans"/>
              <a:ea typeface="Open Sans"/>
              <a:cs typeface="Open Sans"/>
              <a:sym typeface="Open Sans"/>
            </a:endParaRPr>
          </a:p>
        </p:txBody>
      </p:sp>
      <p:sp>
        <p:nvSpPr>
          <p:cNvPr id="332" name="Google Shape;332;p47"/>
          <p:cNvSpPr txBox="1"/>
          <p:nvPr/>
        </p:nvSpPr>
        <p:spPr>
          <a:xfrm>
            <a:off x="49186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GitHub</a:t>
            </a:r>
            <a:endParaRPr sz="2400" b="1">
              <a:latin typeface="Open Sans"/>
              <a:ea typeface="Open Sans"/>
              <a:cs typeface="Open Sans"/>
              <a:sym typeface="Open Sans"/>
            </a:endParaRPr>
          </a:p>
        </p:txBody>
      </p:sp>
      <p:sp>
        <p:nvSpPr>
          <p:cNvPr id="333" name="Google Shape;333;p47"/>
          <p:cNvSpPr txBox="1"/>
          <p:nvPr/>
        </p:nvSpPr>
        <p:spPr>
          <a:xfrm>
            <a:off x="4892963"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is a platform for code collaboration!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uses Git for version control and provides you all sorts of awesome collaboration tools. </a:t>
            </a:r>
            <a:endParaRPr sz="1800">
              <a:solidFill>
                <a:srgbClr val="353535"/>
              </a:solidFill>
              <a:latin typeface="Open Sans"/>
              <a:ea typeface="Open Sans"/>
              <a:cs typeface="Open Sans"/>
              <a:sym typeface="Open Sans"/>
            </a:endParaRPr>
          </a:p>
        </p:txBody>
      </p:sp>
      <p:pic>
        <p:nvPicPr>
          <p:cNvPr id="334" name="Google Shape;334;p47"/>
          <p:cNvPicPr preferRelativeResize="0"/>
          <p:nvPr/>
        </p:nvPicPr>
        <p:blipFill>
          <a:blip r:embed="rId3">
            <a:alphaModFix/>
          </a:blip>
          <a:stretch>
            <a:fillRect/>
          </a:stretch>
        </p:blipFill>
        <p:spPr>
          <a:xfrm>
            <a:off x="733500" y="5217625"/>
            <a:ext cx="2919876" cy="1219275"/>
          </a:xfrm>
          <a:prstGeom prst="rect">
            <a:avLst/>
          </a:prstGeom>
          <a:noFill/>
          <a:ln>
            <a:noFill/>
          </a:ln>
        </p:spPr>
      </p:pic>
      <p:pic>
        <p:nvPicPr>
          <p:cNvPr id="335" name="Google Shape;335;p47"/>
          <p:cNvPicPr preferRelativeResize="0"/>
          <p:nvPr/>
        </p:nvPicPr>
        <p:blipFill>
          <a:blip r:embed="rId4">
            <a:alphaModFix/>
          </a:blip>
          <a:stretch>
            <a:fillRect/>
          </a:stretch>
        </p:blipFill>
        <p:spPr>
          <a:xfrm>
            <a:off x="5189377" y="5350888"/>
            <a:ext cx="3522352" cy="95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Because emailing a file around is painful</a:t>
            </a:r>
            <a:endParaRPr sz="2000">
              <a:latin typeface="Open Sans"/>
              <a:ea typeface="Open Sans"/>
              <a:cs typeface="Open Sans"/>
              <a:sym typeface="Open Sans"/>
            </a:endParaRPr>
          </a:p>
        </p:txBody>
      </p:sp>
      <p:sp>
        <p:nvSpPr>
          <p:cNvPr id="341" name="Google Shape;341;p48"/>
          <p:cNvSpPr txBox="1"/>
          <p:nvPr/>
        </p:nvSpPr>
        <p:spPr>
          <a:xfrm>
            <a:off x="186900" y="1755950"/>
            <a:ext cx="8770200" cy="3957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000"/>
              </a:spcBef>
              <a:spcAft>
                <a:spcPts val="0"/>
              </a:spcAft>
              <a:buNone/>
            </a:pPr>
            <a:r>
              <a:rPr lang="en" sz="1800" b="1">
                <a:solidFill>
                  <a:srgbClr val="353535"/>
                </a:solidFill>
                <a:latin typeface="Open Sans"/>
                <a:ea typeface="Open Sans"/>
                <a:cs typeface="Open Sans"/>
                <a:sym typeface="Open Sans"/>
              </a:rPr>
              <a:t>Version control features:</a:t>
            </a:r>
            <a:endParaRPr sz="1800" b="1">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Log changes in a searchable way, instead of renaming a file for each version.</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sz="1800">
              <a:solidFill>
                <a:srgbClr val="353535"/>
              </a:solidFill>
              <a:latin typeface="Open Sans"/>
              <a:ea typeface="Open Sans"/>
              <a:cs typeface="Open Sans"/>
              <a:sym typeface="Open Sans"/>
            </a:endParaRPr>
          </a:p>
        </p:txBody>
      </p:sp>
      <p:pic>
        <p:nvPicPr>
          <p:cNvPr id="342" name="Google Shape;342;p48"/>
          <p:cNvPicPr preferRelativeResize="0"/>
          <p:nvPr/>
        </p:nvPicPr>
        <p:blipFill>
          <a:blip r:embed="rId3">
            <a:alphaModFix/>
          </a:blip>
          <a:stretch>
            <a:fillRect/>
          </a:stretch>
        </p:blipFill>
        <p:spPr>
          <a:xfrm>
            <a:off x="2358200" y="2818475"/>
            <a:ext cx="4629200" cy="1222500"/>
          </a:xfrm>
          <a:prstGeom prst="rect">
            <a:avLst/>
          </a:prstGeom>
          <a:noFill/>
          <a:ln w="19050" cap="flat" cmpd="sng">
            <a:solidFill>
              <a:schemeClr val="dk2"/>
            </a:solidFill>
            <a:prstDash val="solid"/>
            <a:round/>
            <a:headEnd type="none" w="sm" len="sm"/>
            <a:tailEnd type="none" w="sm" len="sm"/>
          </a:ln>
        </p:spPr>
      </p:pic>
      <p:pic>
        <p:nvPicPr>
          <p:cNvPr id="343" name="Google Shape;343;p48"/>
          <p:cNvPicPr preferRelativeResize="0"/>
          <p:nvPr/>
        </p:nvPicPr>
        <p:blipFill>
          <a:blip r:embed="rId4">
            <a:alphaModFix/>
          </a:blip>
          <a:stretch>
            <a:fillRect/>
          </a:stretch>
        </p:blipFill>
        <p:spPr>
          <a:xfrm>
            <a:off x="2529500" y="4980675"/>
            <a:ext cx="1826500" cy="1624625"/>
          </a:xfrm>
          <a:prstGeom prst="rect">
            <a:avLst/>
          </a:prstGeom>
          <a:noFill/>
          <a:ln w="19050" cap="flat" cmpd="sng">
            <a:solidFill>
              <a:schemeClr val="dk2"/>
            </a:solidFill>
            <a:prstDash val="solid"/>
            <a:round/>
            <a:headEnd type="none" w="sm" len="sm"/>
            <a:tailEnd type="none" w="sm" len="sm"/>
          </a:ln>
        </p:spPr>
      </p:pic>
      <p:pic>
        <p:nvPicPr>
          <p:cNvPr id="344" name="Google Shape;344;p48"/>
          <p:cNvPicPr preferRelativeResize="0"/>
          <p:nvPr/>
        </p:nvPicPr>
        <p:blipFill>
          <a:blip r:embed="rId5">
            <a:alphaModFix/>
          </a:blip>
          <a:stretch>
            <a:fillRect/>
          </a:stretch>
        </p:blipFill>
        <p:spPr>
          <a:xfrm>
            <a:off x="4614250" y="4980675"/>
            <a:ext cx="2000261" cy="1624625"/>
          </a:xfrm>
          <a:prstGeom prst="rect">
            <a:avLst/>
          </a:prstGeom>
          <a:noFill/>
          <a:ln w="19050" cap="flat" cmpd="sng">
            <a:solidFill>
              <a:schemeClr val="dk2"/>
            </a:solidFill>
            <a:prstDash val="solid"/>
            <a:round/>
            <a:headEnd type="none" w="sm" len="sm"/>
            <a:tailEnd type="none" w="sm" len="sm"/>
          </a:ln>
        </p:spPr>
      </p:pic>
      <p:sp>
        <p:nvSpPr>
          <p:cNvPr id="345" name="Google Shape;345;p48"/>
          <p:cNvSpPr txBox="1"/>
          <p:nvPr/>
        </p:nvSpPr>
        <p:spPr>
          <a:xfrm>
            <a:off x="-76200" y="6591900"/>
            <a:ext cx="4734900" cy="3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Graphics taken from the Software Carpentry Git Lesson*</a:t>
            </a:r>
            <a:endParaRPr sz="1000" i="1">
              <a:latin typeface="Open Sans"/>
              <a:ea typeface="Open Sans"/>
              <a:cs typeface="Open Sans"/>
              <a:sym typeface="Open Sans"/>
            </a:endParaRPr>
          </a:p>
        </p:txBody>
      </p:sp>
      <p:sp>
        <p:nvSpPr>
          <p:cNvPr id="346" name="Google Shape;346;p4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Why version control? </a:t>
            </a:r>
            <a:endParaRPr sz="3000" b="1">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an account!</a:t>
            </a:r>
            <a:endParaRPr sz="3000" b="1">
              <a:solidFill>
                <a:srgbClr val="000000"/>
              </a:solidFill>
              <a:latin typeface="Open Sans"/>
              <a:ea typeface="Open Sans"/>
              <a:cs typeface="Open Sans"/>
              <a:sym typeface="Open Sans"/>
            </a:endParaRPr>
          </a:p>
        </p:txBody>
      </p:sp>
      <p:sp>
        <p:nvSpPr>
          <p:cNvPr id="352" name="Google Shape;352;p49"/>
          <p:cNvSpPr/>
          <p:nvPr/>
        </p:nvSpPr>
        <p:spPr>
          <a:xfrm>
            <a:off x="242763"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dirty="0">
                <a:solidFill>
                  <a:schemeClr val="lt1"/>
                </a:solidFill>
                <a:latin typeface="Open Sans"/>
                <a:ea typeface="Open Sans"/>
                <a:cs typeface="Open Sans"/>
                <a:sym typeface="Open Sans"/>
                <a:hlinkClick r:id="rId3"/>
              </a:rPr>
              <a:t>http://mlhlocal.host/github-edu</a:t>
            </a:r>
            <a:endParaRPr sz="1800" dirty="0">
              <a:solidFill>
                <a:schemeClr val="lt1"/>
              </a:solidFill>
            </a:endParaRPr>
          </a:p>
        </p:txBody>
      </p:sp>
      <p:sp>
        <p:nvSpPr>
          <p:cNvPr id="353" name="Google Shape;353;p49"/>
          <p:cNvSpPr txBox="1"/>
          <p:nvPr/>
        </p:nvSpPr>
        <p:spPr>
          <a:xfrm>
            <a:off x="161550" y="13761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Visit the URL on the left if you're a student and on the right if you are not. Follow the instructions on GitHub.com to make your account! </a:t>
            </a:r>
            <a:endParaRPr sz="1800">
              <a:latin typeface="Open Sans"/>
              <a:ea typeface="Open Sans"/>
              <a:cs typeface="Open Sans"/>
              <a:sym typeface="Open Sans"/>
            </a:endParaRPr>
          </a:p>
        </p:txBody>
      </p:sp>
      <p:sp>
        <p:nvSpPr>
          <p:cNvPr id="354" name="Google Shape;354;p49"/>
          <p:cNvSpPr/>
          <p:nvPr/>
        </p:nvSpPr>
        <p:spPr>
          <a:xfrm>
            <a:off x="4673038"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dirty="0">
                <a:solidFill>
                  <a:srgbClr val="FFFFFF"/>
                </a:solidFill>
                <a:latin typeface="Open Sans"/>
                <a:ea typeface="Open Sans"/>
                <a:cs typeface="Open Sans"/>
                <a:sym typeface="Open Sans"/>
                <a:hlinkClick r:id="rId4"/>
              </a:rPr>
              <a:t>http://mlhlocal.host/github-signup</a:t>
            </a:r>
            <a:endParaRPr sz="1800" dirty="0">
              <a:solidFill>
                <a:srgbClr val="EAEAEA"/>
              </a:solidFill>
            </a:endParaRPr>
          </a:p>
        </p:txBody>
      </p:sp>
      <p:pic>
        <p:nvPicPr>
          <p:cNvPr id="355" name="Google Shape;355;p49"/>
          <p:cNvPicPr preferRelativeResize="0"/>
          <p:nvPr/>
        </p:nvPicPr>
        <p:blipFill>
          <a:blip r:embed="rId5">
            <a:alphaModFix/>
          </a:blip>
          <a:stretch>
            <a:fillRect/>
          </a:stretch>
        </p:blipFill>
        <p:spPr>
          <a:xfrm>
            <a:off x="242763" y="3678025"/>
            <a:ext cx="4228201" cy="2702398"/>
          </a:xfrm>
          <a:prstGeom prst="rect">
            <a:avLst/>
          </a:prstGeom>
          <a:noFill/>
          <a:ln w="19050" cap="flat" cmpd="sng">
            <a:solidFill>
              <a:schemeClr val="dk2"/>
            </a:solidFill>
            <a:prstDash val="solid"/>
            <a:round/>
            <a:headEnd type="none" w="sm" len="sm"/>
            <a:tailEnd type="none" w="sm" len="sm"/>
          </a:ln>
        </p:spPr>
      </p:pic>
      <p:pic>
        <p:nvPicPr>
          <p:cNvPr id="356" name="Google Shape;356;p49"/>
          <p:cNvPicPr preferRelativeResize="0"/>
          <p:nvPr/>
        </p:nvPicPr>
        <p:blipFill rotWithShape="1">
          <a:blip r:embed="rId6">
            <a:alphaModFix/>
          </a:blip>
          <a:srcRect b="15325"/>
          <a:stretch/>
        </p:blipFill>
        <p:spPr>
          <a:xfrm>
            <a:off x="4673037" y="3678025"/>
            <a:ext cx="4228199" cy="27023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62" name="Google Shape;362;p50"/>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pic>
        <p:nvPicPr>
          <p:cNvPr id="363" name="Google Shape;363;p50"/>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64" name="Google Shape;364;p50"/>
          <p:cNvSpPr txBox="1"/>
          <p:nvPr/>
        </p:nvSpPr>
        <p:spPr>
          <a:xfrm>
            <a:off x="219450" y="43213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1000"/>
              </a:spcAft>
              <a:buNone/>
            </a:pPr>
            <a:r>
              <a:rPr lang="en" sz="1800">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sz="1800">
              <a:solidFill>
                <a:srgbClr val="353535"/>
              </a:solidFill>
              <a:latin typeface="Open Sans"/>
              <a:ea typeface="Open Sans"/>
              <a:cs typeface="Open Sans"/>
              <a:sym typeface="Open Sans"/>
            </a:endParaRPr>
          </a:p>
        </p:txBody>
      </p:sp>
      <p:sp>
        <p:nvSpPr>
          <p:cNvPr id="365" name="Google Shape;365;p50"/>
          <p:cNvSpPr/>
          <p:nvPr/>
        </p:nvSpPr>
        <p:spPr>
          <a:xfrm>
            <a:off x="2457450" y="1963075"/>
            <a:ext cx="6924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50"/>
          <p:cNvGrpSpPr/>
          <p:nvPr/>
        </p:nvGrpSpPr>
        <p:grpSpPr>
          <a:xfrm>
            <a:off x="454397" y="5432000"/>
            <a:ext cx="8235198" cy="1116000"/>
            <a:chOff x="174700" y="3273600"/>
            <a:chExt cx="4195210" cy="1116000"/>
          </a:xfrm>
        </p:grpSpPr>
        <p:grpSp>
          <p:nvGrpSpPr>
            <p:cNvPr id="367" name="Google Shape;367;p50"/>
            <p:cNvGrpSpPr/>
            <p:nvPr/>
          </p:nvGrpSpPr>
          <p:grpSpPr>
            <a:xfrm>
              <a:off x="174702" y="3621600"/>
              <a:ext cx="4195208" cy="768000"/>
              <a:chOff x="160476" y="0"/>
              <a:chExt cx="5525100" cy="768000"/>
            </a:xfrm>
          </p:grpSpPr>
          <p:sp>
            <p:nvSpPr>
              <p:cNvPr id="368" name="Google Shape;368;p50"/>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69" name="Google Shape;369;p50"/>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pull request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way to ask to make changes to someone else's code by submitting your own changes for their review</a:t>
                </a:r>
                <a:endParaRPr sz="1800">
                  <a:latin typeface="Open Sans"/>
                  <a:ea typeface="Open Sans"/>
                  <a:cs typeface="Open Sans"/>
                  <a:sym typeface="Open Sans"/>
                </a:endParaRPr>
              </a:p>
            </p:txBody>
          </p:sp>
        </p:grpSp>
        <p:sp>
          <p:nvSpPr>
            <p:cNvPr id="370" name="Google Shape;370;p50"/>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76" name="Google Shape;376;p5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77" name="Google Shape;377;p51"/>
          <p:cNvSpPr/>
          <p:nvPr/>
        </p:nvSpPr>
        <p:spPr>
          <a:xfrm>
            <a:off x="3116450" y="1982200"/>
            <a:ext cx="4356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grpSp>
        <p:nvGrpSpPr>
          <p:cNvPr id="379" name="Google Shape;379;p51"/>
          <p:cNvGrpSpPr/>
          <p:nvPr/>
        </p:nvGrpSpPr>
        <p:grpSpPr>
          <a:xfrm>
            <a:off x="454397" y="5432000"/>
            <a:ext cx="8235198" cy="1116000"/>
            <a:chOff x="174700" y="3273600"/>
            <a:chExt cx="4195210" cy="1116000"/>
          </a:xfrm>
        </p:grpSpPr>
        <p:grpSp>
          <p:nvGrpSpPr>
            <p:cNvPr id="380" name="Google Shape;380;p51"/>
            <p:cNvGrpSpPr/>
            <p:nvPr/>
          </p:nvGrpSpPr>
          <p:grpSpPr>
            <a:xfrm>
              <a:off x="174702" y="3621600"/>
              <a:ext cx="4195208" cy="768000"/>
              <a:chOff x="160476" y="0"/>
              <a:chExt cx="5525100" cy="768000"/>
            </a:xfrm>
          </p:grpSpPr>
          <p:sp>
            <p:nvSpPr>
              <p:cNvPr id="381" name="Google Shape;381;p51"/>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82" name="Google Shape;382;p51"/>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issues:</a:t>
                </a:r>
                <a:r>
                  <a:rPr lang="en" sz="1800">
                    <a:solidFill>
                      <a:schemeClr val="dk1"/>
                    </a:solidFill>
                    <a:latin typeface="Open Sans"/>
                    <a:ea typeface="Open Sans"/>
                    <a:cs typeface="Open Sans"/>
                    <a:sym typeface="Open Sans"/>
                  </a:rPr>
                  <a:t> a way to share a problem about someone else's code, without necessarily submitting your own solution</a:t>
                </a:r>
                <a:endParaRPr sz="1800">
                  <a:latin typeface="Open Sans"/>
                  <a:ea typeface="Open Sans"/>
                  <a:cs typeface="Open Sans"/>
                  <a:sym typeface="Open Sans"/>
                </a:endParaRPr>
              </a:p>
            </p:txBody>
          </p:sp>
        </p:grpSp>
        <p:sp>
          <p:nvSpPr>
            <p:cNvPr id="383" name="Google Shape;383;p51"/>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384" name="Google Shape;384;p51"/>
          <p:cNvSpPr txBox="1"/>
          <p:nvPr/>
        </p:nvSpPr>
        <p:spPr>
          <a:xfrm>
            <a:off x="219450" y="45499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 sz="1800">
                <a:solidFill>
                  <a:srgbClr val="353535"/>
                </a:solidFill>
                <a:latin typeface="Open Sans"/>
                <a:ea typeface="Open Sans"/>
                <a:cs typeface="Open Sans"/>
                <a:sym typeface="Open Sans"/>
              </a:rPr>
              <a:t>Next to pull requests, you can see any issues you've opened or worked on. </a:t>
            </a:r>
            <a:endParaRPr sz="1800">
              <a:solidFill>
                <a:srgbClr val="35353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2"/>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390" name="Google Shape;390;p5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391" name="Google Shape;391;p52"/>
          <p:cNvSpPr txBox="1"/>
          <p:nvPr/>
        </p:nvSpPr>
        <p:spPr>
          <a:xfrm>
            <a:off x="903600" y="4664350"/>
            <a:ext cx="7336800" cy="168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In the upper right hand corner, you can see any notifications you have received.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The + symbol allows you to create a new project.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1000"/>
              </a:spcAft>
              <a:buClr>
                <a:srgbClr val="353535"/>
              </a:buClr>
              <a:buSzPts val="1800"/>
              <a:buFont typeface="Open Sans"/>
              <a:buChar char="●"/>
            </a:pPr>
            <a:r>
              <a:rPr lang="en" sz="1800">
                <a:solidFill>
                  <a:srgbClr val="353535"/>
                </a:solidFill>
                <a:latin typeface="Open Sans"/>
                <a:ea typeface="Open Sans"/>
                <a:cs typeface="Open Sans"/>
                <a:sym typeface="Open Sans"/>
              </a:rPr>
              <a:t>Clicking your avatar opens the settings menu. </a:t>
            </a:r>
            <a:endParaRPr sz="1800">
              <a:solidFill>
                <a:srgbClr val="353535"/>
              </a:solidFill>
              <a:latin typeface="Open Sans"/>
              <a:ea typeface="Open Sans"/>
              <a:cs typeface="Open Sans"/>
              <a:sym typeface="Open Sans"/>
            </a:endParaRPr>
          </a:p>
        </p:txBody>
      </p:sp>
      <p:sp>
        <p:nvSpPr>
          <p:cNvPr id="392" name="Google Shape;392;p52"/>
          <p:cNvSpPr/>
          <p:nvPr/>
        </p:nvSpPr>
        <p:spPr>
          <a:xfrm>
            <a:off x="8086825" y="1974250"/>
            <a:ext cx="8955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3"/>
          <p:cNvPicPr preferRelativeResize="0"/>
          <p:nvPr/>
        </p:nvPicPr>
        <p:blipFill>
          <a:blip r:embed="rId3">
            <a:alphaModFix/>
          </a:blip>
          <a:stretch>
            <a:fillRect/>
          </a:stretch>
        </p:blipFill>
        <p:spPr>
          <a:xfrm>
            <a:off x="831975" y="1950700"/>
            <a:ext cx="4923225" cy="3711701"/>
          </a:xfrm>
          <a:prstGeom prst="rect">
            <a:avLst/>
          </a:prstGeom>
          <a:noFill/>
          <a:ln w="19050" cap="flat" cmpd="sng">
            <a:solidFill>
              <a:schemeClr val="dk2"/>
            </a:solidFill>
            <a:prstDash val="solid"/>
            <a:round/>
            <a:headEnd type="none" w="sm" len="sm"/>
            <a:tailEnd type="none" w="sm" len="sm"/>
          </a:ln>
        </p:spPr>
      </p:pic>
      <p:sp>
        <p:nvSpPr>
          <p:cNvPr id="399" name="Google Shape;399;p5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00" name="Google Shape;400;p53"/>
          <p:cNvSpPr/>
          <p:nvPr/>
        </p:nvSpPr>
        <p:spPr>
          <a:xfrm>
            <a:off x="4265625" y="2048175"/>
            <a:ext cx="40464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800" b="1" dirty="0">
                <a:latin typeface="Open Sans" panose="020B0604020202020204" charset="0"/>
                <a:ea typeface="Open Sans" panose="020B0604020202020204" charset="0"/>
                <a:cs typeface="Open Sans" panose="020B0604020202020204" charset="0"/>
                <a:hlinkClick r:id="rId4"/>
              </a:rPr>
              <a:t>https://github.com/arpita-abrol/mlh-localhost-github</a:t>
            </a:r>
            <a:endParaRPr sz="1800" b="1" dirty="0">
              <a:solidFill>
                <a:schemeClr val="lt1"/>
              </a:solidFill>
              <a:latin typeface="Open Sans" panose="020B0604020202020204" charset="0"/>
              <a:ea typeface="Open Sans" panose="020B0604020202020204" charset="0"/>
              <a:cs typeface="Open Sans" panose="020B0604020202020204" charset="0"/>
            </a:endParaRPr>
          </a:p>
        </p:txBody>
      </p:sp>
      <p:grpSp>
        <p:nvGrpSpPr>
          <p:cNvPr id="401" name="Google Shape;401;p53"/>
          <p:cNvGrpSpPr/>
          <p:nvPr/>
        </p:nvGrpSpPr>
        <p:grpSpPr>
          <a:xfrm>
            <a:off x="831975" y="5791940"/>
            <a:ext cx="7480057" cy="884745"/>
            <a:chOff x="174702" y="3273593"/>
            <a:chExt cx="4195208" cy="1308601"/>
          </a:xfrm>
        </p:grpSpPr>
        <p:grpSp>
          <p:nvGrpSpPr>
            <p:cNvPr id="402" name="Google Shape;402;p53"/>
            <p:cNvGrpSpPr/>
            <p:nvPr/>
          </p:nvGrpSpPr>
          <p:grpSpPr>
            <a:xfrm>
              <a:off x="174702" y="3621598"/>
              <a:ext cx="4195208" cy="960595"/>
              <a:chOff x="160476" y="-2"/>
              <a:chExt cx="5525100" cy="960595"/>
            </a:xfrm>
          </p:grpSpPr>
          <p:sp>
            <p:nvSpPr>
              <p:cNvPr id="403" name="Google Shape;403;p53"/>
              <p:cNvSpPr/>
              <p:nvPr/>
            </p:nvSpPr>
            <p:spPr>
              <a:xfrm>
                <a:off x="160476" y="-2"/>
                <a:ext cx="5525100" cy="875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04" name="Google Shape;404;p53"/>
              <p:cNvSpPr txBox="1"/>
              <p:nvPr/>
            </p:nvSpPr>
            <p:spPr>
              <a:xfrm>
                <a:off x="240453" y="159593"/>
                <a:ext cx="5367000" cy="801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repository</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think of this like a project folder where code is stored! </a:t>
                </a:r>
                <a:endParaRPr sz="1800">
                  <a:latin typeface="Open Sans"/>
                  <a:ea typeface="Open Sans"/>
                  <a:cs typeface="Open Sans"/>
                  <a:sym typeface="Open Sans"/>
                </a:endParaRPr>
              </a:p>
            </p:txBody>
          </p:sp>
        </p:grpSp>
        <p:sp>
          <p:nvSpPr>
            <p:cNvPr id="405" name="Google Shape;405;p53"/>
            <p:cNvSpPr/>
            <p:nvPr/>
          </p:nvSpPr>
          <p:spPr>
            <a:xfrm>
              <a:off x="174710" y="3273593"/>
              <a:ext cx="4195200" cy="4458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406" name="Google Shape;406;p53"/>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Navigate to the URL below and let's check out the repository for the map!</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12" name="Google Shape;412;p54"/>
          <p:cNvSpPr txBox="1"/>
          <p:nvPr/>
        </p:nvSpPr>
        <p:spPr>
          <a:xfrm>
            <a:off x="161550" y="1376175"/>
            <a:ext cx="8820900" cy="6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first tab in a repository is the </a:t>
            </a:r>
            <a:r>
              <a:rPr lang="en" sz="1800" b="1">
                <a:solidFill>
                  <a:srgbClr val="5EA5E5"/>
                </a:solidFill>
                <a:latin typeface="Open Sans"/>
                <a:ea typeface="Open Sans"/>
                <a:cs typeface="Open Sans"/>
                <a:sym typeface="Open Sans"/>
              </a:rPr>
              <a:t>Code</a:t>
            </a:r>
            <a:r>
              <a:rPr lang="en" sz="1800">
                <a:latin typeface="Open Sans"/>
                <a:ea typeface="Open Sans"/>
                <a:cs typeface="Open Sans"/>
                <a:sym typeface="Open Sans"/>
              </a:rPr>
              <a:t> tab. It shows the code in the project. </a:t>
            </a:r>
            <a:endParaRPr sz="1800">
              <a:latin typeface="Open Sans"/>
              <a:ea typeface="Open Sans"/>
              <a:cs typeface="Open Sans"/>
              <a:sym typeface="Open Sans"/>
            </a:endParaRPr>
          </a:p>
        </p:txBody>
      </p:sp>
      <p:grpSp>
        <p:nvGrpSpPr>
          <p:cNvPr id="413" name="Google Shape;413;p54"/>
          <p:cNvGrpSpPr/>
          <p:nvPr/>
        </p:nvGrpSpPr>
        <p:grpSpPr>
          <a:xfrm>
            <a:off x="1642847" y="2115750"/>
            <a:ext cx="5858301" cy="4416650"/>
            <a:chOff x="1642847" y="2230225"/>
            <a:chExt cx="5858301" cy="4416650"/>
          </a:xfrm>
        </p:grpSpPr>
        <p:pic>
          <p:nvPicPr>
            <p:cNvPr id="414" name="Google Shape;414;p54"/>
            <p:cNvPicPr preferRelativeResize="0"/>
            <p:nvPr/>
          </p:nvPicPr>
          <p:blipFill>
            <a:blip r:embed="rId3">
              <a:alphaModFix/>
            </a:blip>
            <a:stretch>
              <a:fillRect/>
            </a:stretch>
          </p:blipFill>
          <p:spPr>
            <a:xfrm>
              <a:off x="1642847" y="2230225"/>
              <a:ext cx="5858301" cy="4416650"/>
            </a:xfrm>
            <a:prstGeom prst="rect">
              <a:avLst/>
            </a:prstGeom>
            <a:noFill/>
            <a:ln w="19050" cap="flat" cmpd="sng">
              <a:solidFill>
                <a:schemeClr val="dk2"/>
              </a:solidFill>
              <a:prstDash val="solid"/>
              <a:round/>
              <a:headEnd type="none" w="sm" len="sm"/>
              <a:tailEnd type="none" w="sm" len="sm"/>
            </a:ln>
          </p:spPr>
        </p:pic>
        <p:sp>
          <p:nvSpPr>
            <p:cNvPr id="415" name="Google Shape;415;p54"/>
            <p:cNvSpPr/>
            <p:nvPr/>
          </p:nvSpPr>
          <p:spPr>
            <a:xfrm>
              <a:off x="1736900" y="2503475"/>
              <a:ext cx="590100" cy="35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21" name="Google Shape;421;p55"/>
          <p:cNvSpPr txBox="1"/>
          <p:nvPr/>
        </p:nvSpPr>
        <p:spPr>
          <a:xfrm>
            <a:off x="80700" y="1402550"/>
            <a:ext cx="89826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second tab is the </a:t>
            </a:r>
            <a:r>
              <a:rPr lang="en" sz="1800" b="1">
                <a:solidFill>
                  <a:srgbClr val="5EA5E5"/>
                </a:solidFill>
                <a:latin typeface="Open Sans"/>
                <a:ea typeface="Open Sans"/>
                <a:cs typeface="Open Sans"/>
                <a:sym typeface="Open Sans"/>
              </a:rPr>
              <a:t>Issues</a:t>
            </a:r>
            <a:r>
              <a:rPr lang="en" sz="1800">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sz="1800">
              <a:latin typeface="Open Sans"/>
              <a:ea typeface="Open Sans"/>
              <a:cs typeface="Open Sans"/>
              <a:sym typeface="Open Sans"/>
            </a:endParaRPr>
          </a:p>
        </p:txBody>
      </p:sp>
      <p:grpSp>
        <p:nvGrpSpPr>
          <p:cNvPr id="422" name="Google Shape;422;p55"/>
          <p:cNvGrpSpPr/>
          <p:nvPr/>
        </p:nvGrpSpPr>
        <p:grpSpPr>
          <a:xfrm>
            <a:off x="1697225" y="2651300"/>
            <a:ext cx="5749548" cy="3966975"/>
            <a:chOff x="1697225" y="2727500"/>
            <a:chExt cx="5749548" cy="3966975"/>
          </a:xfrm>
        </p:grpSpPr>
        <p:pic>
          <p:nvPicPr>
            <p:cNvPr id="423" name="Google Shape;423;p55"/>
            <p:cNvPicPr preferRelativeResize="0"/>
            <p:nvPr/>
          </p:nvPicPr>
          <p:blipFill>
            <a:blip r:embed="rId3">
              <a:alphaModFix/>
            </a:blip>
            <a:stretch>
              <a:fillRect/>
            </a:stretch>
          </p:blipFill>
          <p:spPr>
            <a:xfrm>
              <a:off x="1697225" y="2727500"/>
              <a:ext cx="5749548" cy="3966975"/>
            </a:xfrm>
            <a:prstGeom prst="rect">
              <a:avLst/>
            </a:prstGeom>
            <a:noFill/>
            <a:ln w="19050" cap="flat" cmpd="sng">
              <a:solidFill>
                <a:schemeClr val="dk2"/>
              </a:solidFill>
              <a:prstDash val="solid"/>
              <a:round/>
              <a:headEnd type="none" w="sm" len="sm"/>
              <a:tailEnd type="none" w="sm" len="sm"/>
            </a:ln>
          </p:spPr>
        </p:pic>
        <p:sp>
          <p:nvSpPr>
            <p:cNvPr id="424" name="Google Shape;424;p55"/>
            <p:cNvSpPr/>
            <p:nvPr/>
          </p:nvSpPr>
          <p:spPr>
            <a:xfrm>
              <a:off x="2204475" y="2982200"/>
              <a:ext cx="734700" cy="31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30" name="Google Shape;430;p56"/>
          <p:cNvSpPr txBox="1"/>
          <p:nvPr/>
        </p:nvSpPr>
        <p:spPr>
          <a:xfrm>
            <a:off x="161550" y="13761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third tab is the </a:t>
            </a:r>
            <a:r>
              <a:rPr lang="en" sz="1800" b="1">
                <a:solidFill>
                  <a:srgbClr val="5EA5E5"/>
                </a:solidFill>
                <a:latin typeface="Open Sans"/>
                <a:ea typeface="Open Sans"/>
                <a:cs typeface="Open Sans"/>
                <a:sym typeface="Open Sans"/>
              </a:rPr>
              <a:t>Pull Requests</a:t>
            </a:r>
            <a:r>
              <a:rPr lang="en" sz="1800">
                <a:latin typeface="Open Sans"/>
                <a:ea typeface="Open Sans"/>
                <a:cs typeface="Open Sans"/>
                <a:sym typeface="Open Sans"/>
              </a:rPr>
              <a:t> tab. If you want to contribute code to someone's repository, you'll open a Pull Request. You'll do that today!</a:t>
            </a:r>
            <a:endParaRPr sz="1800">
              <a:latin typeface="Open Sans"/>
              <a:ea typeface="Open Sans"/>
              <a:cs typeface="Open Sans"/>
              <a:sym typeface="Open Sans"/>
            </a:endParaRPr>
          </a:p>
        </p:txBody>
      </p:sp>
      <p:pic>
        <p:nvPicPr>
          <p:cNvPr id="431" name="Google Shape;431;p56"/>
          <p:cNvPicPr preferRelativeResize="0"/>
          <p:nvPr/>
        </p:nvPicPr>
        <p:blipFill>
          <a:blip r:embed="rId3">
            <a:alphaModFix/>
          </a:blip>
          <a:stretch>
            <a:fillRect/>
          </a:stretch>
        </p:blipFill>
        <p:spPr>
          <a:xfrm>
            <a:off x="1503913" y="2498900"/>
            <a:ext cx="6136175" cy="3966976"/>
          </a:xfrm>
          <a:prstGeom prst="rect">
            <a:avLst/>
          </a:prstGeom>
          <a:noFill/>
          <a:ln w="19050" cap="flat" cmpd="sng">
            <a:solidFill>
              <a:schemeClr val="dk2"/>
            </a:solidFill>
            <a:prstDash val="solid"/>
            <a:round/>
            <a:headEnd type="none" w="sm" len="sm"/>
            <a:tailEnd type="none" w="sm" len="sm"/>
          </a:ln>
        </p:spPr>
      </p:pic>
      <p:sp>
        <p:nvSpPr>
          <p:cNvPr id="432" name="Google Shape;432;p56"/>
          <p:cNvSpPr/>
          <p:nvPr/>
        </p:nvSpPr>
        <p:spPr>
          <a:xfrm>
            <a:off x="2817725" y="2790725"/>
            <a:ext cx="950700" cy="39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p:nvPr/>
        </p:nvSpPr>
        <p:spPr>
          <a:xfrm>
            <a:off x="161550" y="18698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rgbClr val="FFFFFF"/>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rgbClr val="FFFFFF"/>
                </a:solidFill>
                <a:latin typeface="Open Sans"/>
                <a:ea typeface="Open Sans"/>
                <a:cs typeface="Open Sans"/>
                <a:sym typeface="Open Sans"/>
              </a:rPr>
              <a:t> is to Empower Hackers.</a:t>
            </a:r>
            <a:endParaRPr sz="3000" b="1" i="1">
              <a:solidFill>
                <a:srgbClr val="FFFFFF"/>
              </a:solidFill>
              <a:latin typeface="Open Sans"/>
              <a:ea typeface="Open Sans"/>
              <a:cs typeface="Open Sans"/>
              <a:sym typeface="Open Sans"/>
            </a:endParaRPr>
          </a:p>
        </p:txBody>
      </p:sp>
      <p:sp>
        <p:nvSpPr>
          <p:cNvPr id="262" name="Google Shape;262;p39"/>
          <p:cNvSpPr/>
          <p:nvPr/>
        </p:nvSpPr>
        <p:spPr>
          <a:xfrm>
            <a:off x="32782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D966"/>
                </a:solidFill>
                <a:latin typeface="Open Sans"/>
                <a:ea typeface="Open Sans"/>
                <a:cs typeface="Open Sans"/>
                <a:sym typeface="Open Sans"/>
              </a:rPr>
              <a:t>65,000</a:t>
            </a:r>
            <a:r>
              <a:rPr lang="en" sz="3600" b="1">
                <a:solidFill>
                  <a:srgbClr val="FFD966"/>
                </a:solidFill>
                <a:latin typeface="Open Sans"/>
                <a:ea typeface="Open Sans"/>
                <a:cs typeface="Open Sans"/>
                <a:sym typeface="Open Sans"/>
              </a:rPr>
              <a:t>+</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63" name="Google Shape;263;p39"/>
          <p:cNvSpPr/>
          <p:nvPr/>
        </p:nvSpPr>
        <p:spPr>
          <a:xfrm>
            <a:off x="3293550"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12,000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64" name="Google Shape;264;p39"/>
          <p:cNvSpPr/>
          <p:nvPr/>
        </p:nvSpPr>
        <p:spPr>
          <a:xfrm>
            <a:off x="625927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3,000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265" name="Google Shape;265;p39"/>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266" name="Google Shape;266;p39"/>
          <p:cNvSpPr txBox="1"/>
          <p:nvPr/>
        </p:nvSpPr>
        <p:spPr>
          <a:xfrm>
            <a:off x="80850" y="55590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rgbClr val="FFFFFF"/>
                </a:solidFill>
                <a:latin typeface="Open Sans"/>
                <a:ea typeface="Open Sans"/>
                <a:cs typeface="Open Sans"/>
                <a:sym typeface="Open Sans"/>
              </a:rPr>
              <a:t>We hope you learn something awesome today!</a:t>
            </a:r>
            <a:endParaRPr sz="2200" b="1"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00" i="1">
                <a:solidFill>
                  <a:srgbClr val="FFFFFF"/>
                </a:solidFill>
                <a:latin typeface="Open Sans"/>
                <a:ea typeface="Open Sans"/>
                <a:cs typeface="Open Sans"/>
                <a:sym typeface="Open Sans"/>
              </a:rPr>
              <a:t>Find more resources: http://mlh.io/</a:t>
            </a:r>
            <a:endParaRPr sz="2200" i="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7"/>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There is a lot of terminology regarding Git and GitHub.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58"/>
          <p:cNvPicPr preferRelativeResize="0"/>
          <p:nvPr/>
        </p:nvPicPr>
        <p:blipFill>
          <a:blip r:embed="rId3">
            <a:alphaModFix/>
          </a:blip>
          <a:stretch>
            <a:fillRect/>
          </a:stretch>
        </p:blipFill>
        <p:spPr>
          <a:xfrm>
            <a:off x="1341375" y="3228808"/>
            <a:ext cx="390525"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449" name="Google Shape;449;p59"/>
          <p:cNvSpPr txBox="1"/>
          <p:nvPr/>
        </p:nvSpPr>
        <p:spPr>
          <a:xfrm>
            <a:off x="284975" y="25523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First, you'll </a:t>
            </a:r>
            <a:r>
              <a:rPr lang="en" sz="1800" b="1">
                <a:latin typeface="Open Sans"/>
                <a:ea typeface="Open Sans"/>
                <a:cs typeface="Open Sans"/>
                <a:sym typeface="Open Sans"/>
              </a:rPr>
              <a:t>fork</a:t>
            </a:r>
            <a:r>
              <a:rPr lang="en" sz="1800">
                <a:latin typeface="Open Sans"/>
                <a:ea typeface="Open Sans"/>
                <a:cs typeface="Open Sans"/>
                <a:sym typeface="Open Sans"/>
              </a:rPr>
              <a:t> someone else's code. This means creating your own copy of it.</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you'll create a </a:t>
            </a:r>
            <a:r>
              <a:rPr lang="en" sz="1800" b="1">
                <a:latin typeface="Open Sans"/>
                <a:ea typeface="Open Sans"/>
                <a:cs typeface="Open Sans"/>
                <a:sym typeface="Open Sans"/>
              </a:rPr>
              <a:t>branch</a:t>
            </a:r>
            <a:r>
              <a:rPr lang="en" sz="1800">
                <a:latin typeface="Open Sans"/>
                <a:ea typeface="Open Sans"/>
                <a:cs typeface="Open Sans"/>
                <a:sym typeface="Open Sans"/>
              </a:rPr>
              <a:t>. The branch is a parallel version of your copy, where you'll test your own changes. </a:t>
            </a:r>
            <a:endParaRPr sz="1800">
              <a:latin typeface="Open Sans"/>
              <a:ea typeface="Open Sans"/>
              <a:cs typeface="Open Sans"/>
              <a:sym typeface="Open Sans"/>
            </a:endParaRPr>
          </a:p>
        </p:txBody>
      </p:sp>
      <p:sp>
        <p:nvSpPr>
          <p:cNvPr id="450" name="Google Shape;450;p59"/>
          <p:cNvSpPr txBox="1"/>
          <p:nvPr/>
        </p:nvSpPr>
        <p:spPr>
          <a:xfrm>
            <a:off x="161550" y="1250150"/>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You're going to practice a typical best practice developer workflow.</a:t>
            </a:r>
            <a:endParaRPr sz="1800">
              <a:latin typeface="Open Sans"/>
              <a:ea typeface="Open Sans"/>
              <a:cs typeface="Open Sans"/>
              <a:sym typeface="Open Sans"/>
            </a:endParaRPr>
          </a:p>
        </p:txBody>
      </p:sp>
      <p:grpSp>
        <p:nvGrpSpPr>
          <p:cNvPr id="451" name="Google Shape;451;p59"/>
          <p:cNvGrpSpPr/>
          <p:nvPr/>
        </p:nvGrpSpPr>
        <p:grpSpPr>
          <a:xfrm>
            <a:off x="4587600" y="2476150"/>
            <a:ext cx="4195208" cy="1396200"/>
            <a:chOff x="174700" y="3273600"/>
            <a:chExt cx="4195208" cy="1396200"/>
          </a:xfrm>
        </p:grpSpPr>
        <p:grpSp>
          <p:nvGrpSpPr>
            <p:cNvPr id="452" name="Google Shape;452;p59"/>
            <p:cNvGrpSpPr/>
            <p:nvPr/>
          </p:nvGrpSpPr>
          <p:grpSpPr>
            <a:xfrm>
              <a:off x="174700" y="3621600"/>
              <a:ext cx="4195208" cy="1048200"/>
              <a:chOff x="160474" y="0"/>
              <a:chExt cx="5525100" cy="1048200"/>
            </a:xfrm>
          </p:grpSpPr>
          <p:sp>
            <p:nvSpPr>
              <p:cNvPr id="453" name="Google Shape;453;p59"/>
              <p:cNvSpPr/>
              <p:nvPr/>
            </p:nvSpPr>
            <p:spPr>
              <a:xfrm>
                <a:off x="160474" y="0"/>
                <a:ext cx="5525100" cy="1048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54" name="Google Shape;454;p59"/>
              <p:cNvSpPr txBox="1"/>
              <p:nvPr/>
            </p:nvSpPr>
            <p:spPr>
              <a:xfrm>
                <a:off x="240449" y="159600"/>
                <a:ext cx="5367000" cy="824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fork</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your own copy of someone else's repository. </a:t>
                </a:r>
                <a:endParaRPr sz="1800">
                  <a:latin typeface="Open Sans"/>
                  <a:ea typeface="Open Sans"/>
                  <a:cs typeface="Open Sans"/>
                  <a:sym typeface="Open Sans"/>
                </a:endParaRPr>
              </a:p>
            </p:txBody>
          </p:sp>
        </p:grpSp>
        <p:sp>
          <p:nvSpPr>
            <p:cNvPr id="455" name="Google Shape;455;p59"/>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456" name="Google Shape;456;p59"/>
          <p:cNvSpPr/>
          <p:nvPr/>
        </p:nvSpPr>
        <p:spPr>
          <a:xfrm>
            <a:off x="4587600" y="3872350"/>
            <a:ext cx="4195200" cy="19770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57" name="Google Shape;457;p59"/>
          <p:cNvSpPr txBox="1"/>
          <p:nvPr/>
        </p:nvSpPr>
        <p:spPr>
          <a:xfrm>
            <a:off x="4657475" y="3964338"/>
            <a:ext cx="4075200" cy="178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branch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parallel version of the master copy of a repo. Making a branch allows you to edit code without accidentally breaking a working version</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0"/>
          <p:cNvSpPr/>
          <p:nvPr/>
        </p:nvSpPr>
        <p:spPr>
          <a:xfrm>
            <a:off x="4663450" y="3298264"/>
            <a:ext cx="4195200" cy="869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63" name="Google Shape;463;p6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464" name="Google Shape;464;p60"/>
          <p:cNvSpPr txBox="1"/>
          <p:nvPr/>
        </p:nvSpPr>
        <p:spPr>
          <a:xfrm>
            <a:off x="4783450" y="3374479"/>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commit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group of revisions you want to officially add to your branch</a:t>
            </a:r>
            <a:endParaRPr sz="1800">
              <a:latin typeface="Open Sans"/>
              <a:ea typeface="Open Sans"/>
              <a:cs typeface="Open Sans"/>
              <a:sym typeface="Open Sans"/>
            </a:endParaRPr>
          </a:p>
        </p:txBody>
      </p:sp>
      <p:sp>
        <p:nvSpPr>
          <p:cNvPr id="465" name="Google Shape;465;p60"/>
          <p:cNvSpPr txBox="1"/>
          <p:nvPr/>
        </p:nvSpPr>
        <p:spPr>
          <a:xfrm>
            <a:off x="284975" y="18665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solidFill>
                  <a:schemeClr val="dk1"/>
                </a:solidFill>
                <a:latin typeface="Open Sans"/>
                <a:ea typeface="Open Sans"/>
                <a:cs typeface="Open Sans"/>
                <a:sym typeface="Open Sans"/>
              </a:rPr>
              <a:t>You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 as you go. When you're happy with them, you'll </a:t>
            </a:r>
            <a:r>
              <a:rPr lang="en" sz="1800" b="1">
                <a:solidFill>
                  <a:schemeClr val="dk1"/>
                </a:solidFill>
                <a:latin typeface="Open Sans"/>
                <a:ea typeface="Open Sans"/>
                <a:cs typeface="Open Sans"/>
                <a:sym typeface="Open Sans"/>
              </a:rPr>
              <a:t>commit</a:t>
            </a:r>
            <a:r>
              <a:rPr lang="en" sz="1800">
                <a:solidFill>
                  <a:schemeClr val="dk1"/>
                </a:solidFill>
                <a:latin typeface="Open Sans"/>
                <a:ea typeface="Open Sans"/>
                <a:cs typeface="Open Sans"/>
                <a:sym typeface="Open Sans"/>
              </a:rPr>
              <a:t> them.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you want to add your code to someone else's project, you'll open a </a:t>
            </a:r>
            <a:r>
              <a:rPr lang="en" sz="1800" b="1">
                <a:solidFill>
                  <a:schemeClr val="dk1"/>
                </a:solidFill>
                <a:latin typeface="Open Sans"/>
                <a:ea typeface="Open Sans"/>
                <a:cs typeface="Open Sans"/>
                <a:sym typeface="Open Sans"/>
              </a:rPr>
              <a:t>pull request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they approve it, they'll </a:t>
            </a:r>
            <a:r>
              <a:rPr lang="en" sz="1800" b="1">
                <a:solidFill>
                  <a:schemeClr val="dk1"/>
                </a:solidFill>
                <a:latin typeface="Open Sans"/>
                <a:ea typeface="Open Sans"/>
                <a:cs typeface="Open Sans"/>
                <a:sym typeface="Open Sans"/>
              </a:rPr>
              <a:t>merge</a:t>
            </a:r>
            <a:r>
              <a:rPr lang="en" sz="1800">
                <a:solidFill>
                  <a:schemeClr val="dk1"/>
                </a:solidFill>
                <a:latin typeface="Open Sans"/>
                <a:ea typeface="Open Sans"/>
                <a:cs typeface="Open Sans"/>
                <a:sym typeface="Open Sans"/>
              </a:rPr>
              <a:t> your branch into their master branch. </a:t>
            </a:r>
            <a:endParaRPr sz="1800">
              <a:solidFill>
                <a:schemeClr val="dk1"/>
              </a:solidFill>
              <a:latin typeface="Open Sans"/>
              <a:ea typeface="Open Sans"/>
              <a:cs typeface="Open Sans"/>
              <a:sym typeface="Open Sans"/>
            </a:endParaRPr>
          </a:p>
        </p:txBody>
      </p:sp>
      <p:grpSp>
        <p:nvGrpSpPr>
          <p:cNvPr id="466" name="Google Shape;466;p60"/>
          <p:cNvGrpSpPr/>
          <p:nvPr/>
        </p:nvGrpSpPr>
        <p:grpSpPr>
          <a:xfrm>
            <a:off x="4663440" y="4167579"/>
            <a:ext cx="4195208" cy="1349700"/>
            <a:chOff x="160474" y="0"/>
            <a:chExt cx="5525100" cy="1349700"/>
          </a:xfrm>
        </p:grpSpPr>
        <p:sp>
          <p:nvSpPr>
            <p:cNvPr id="467" name="Google Shape;467;p60"/>
            <p:cNvSpPr/>
            <p:nvPr/>
          </p:nvSpPr>
          <p:spPr>
            <a:xfrm>
              <a:off x="160474" y="0"/>
              <a:ext cx="5525100" cy="1349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68" name="Google Shape;468;p60"/>
            <p:cNvSpPr txBox="1"/>
            <p:nvPr/>
          </p:nvSpPr>
          <p:spPr>
            <a:xfrm>
              <a:off x="240449" y="159600"/>
              <a:ext cx="5367000" cy="1121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merge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to officially add the changes from your branch into the master branch (or another branch) </a:t>
              </a:r>
              <a:endParaRPr sz="1800">
                <a:latin typeface="Open Sans"/>
                <a:ea typeface="Open Sans"/>
                <a:cs typeface="Open Sans"/>
                <a:sym typeface="Open Sans"/>
              </a:endParaRPr>
            </a:p>
          </p:txBody>
        </p:sp>
      </p:grpSp>
      <p:grpSp>
        <p:nvGrpSpPr>
          <p:cNvPr id="469" name="Google Shape;469;p60"/>
          <p:cNvGrpSpPr/>
          <p:nvPr/>
        </p:nvGrpSpPr>
        <p:grpSpPr>
          <a:xfrm>
            <a:off x="4663440" y="2062876"/>
            <a:ext cx="4195210" cy="1235399"/>
            <a:chOff x="174700" y="3273600"/>
            <a:chExt cx="4195210" cy="1235399"/>
          </a:xfrm>
        </p:grpSpPr>
        <p:sp>
          <p:nvSpPr>
            <p:cNvPr id="470" name="Google Shape;470;p60"/>
            <p:cNvSpPr/>
            <p:nvPr/>
          </p:nvSpPr>
          <p:spPr>
            <a:xfrm>
              <a:off x="174710" y="3621599"/>
              <a:ext cx="4195200" cy="887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71" name="Google Shape;471;p60"/>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472" name="Google Shape;472;p60"/>
          <p:cNvSpPr txBox="1"/>
          <p:nvPr/>
        </p:nvSpPr>
        <p:spPr>
          <a:xfrm>
            <a:off x="4723450" y="2485142"/>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add to a cohesive group/bundle of revisions</a:t>
            </a:r>
            <a:endParaRPr sz="18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1"/>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1"/>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That's it. That's how you work with Git. Let's try it using GitHub!</a:t>
            </a:r>
            <a:endParaRPr sz="2800" b="1">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 </a:t>
            </a:r>
            <a:r>
              <a:rPr lang="en" sz="3000" b="1">
                <a:latin typeface="Open Sans"/>
                <a:ea typeface="Open Sans"/>
                <a:cs typeface="Open Sans"/>
                <a:sym typeface="Open Sans"/>
              </a:rPr>
              <a:t>Workflow</a:t>
            </a:r>
            <a:endParaRPr sz="3000" b="1">
              <a:solidFill>
                <a:srgbClr val="000000"/>
              </a:solidFill>
              <a:latin typeface="Open Sans"/>
              <a:ea typeface="Open Sans"/>
              <a:cs typeface="Open Sans"/>
              <a:sym typeface="Open Sans"/>
            </a:endParaRPr>
          </a:p>
        </p:txBody>
      </p:sp>
      <p:sp>
        <p:nvSpPr>
          <p:cNvPr id="484" name="Google Shape;484;p62"/>
          <p:cNvSpPr txBox="1"/>
          <p:nvPr/>
        </p:nvSpPr>
        <p:spPr>
          <a:xfrm>
            <a:off x="161550" y="12237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As you can see, there are so many way to use GitHub! Today we're going to use a very common developer workflow. </a:t>
            </a:r>
            <a:endParaRPr sz="1800">
              <a:latin typeface="Open Sans"/>
              <a:ea typeface="Open Sans"/>
              <a:cs typeface="Open Sans"/>
              <a:sym typeface="Open Sans"/>
            </a:endParaRPr>
          </a:p>
        </p:txBody>
      </p:sp>
      <p:sp>
        <p:nvSpPr>
          <p:cNvPr id="485" name="Google Shape;485;p62"/>
          <p:cNvSpPr txBox="1"/>
          <p:nvPr/>
        </p:nvSpPr>
        <p:spPr>
          <a:xfrm>
            <a:off x="369150" y="2246625"/>
            <a:ext cx="84057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a:pPr>
            <a:r>
              <a:rPr lang="en" sz="1800" b="1">
                <a:solidFill>
                  <a:srgbClr val="5EA5E5"/>
                </a:solidFill>
                <a:latin typeface="Open Sans"/>
                <a:ea typeface="Open Sans"/>
                <a:cs typeface="Open Sans"/>
                <a:sym typeface="Open Sans"/>
              </a:rPr>
              <a:t>Fork</a:t>
            </a:r>
            <a:r>
              <a:rPr lang="en" sz="1800">
                <a:solidFill>
                  <a:srgbClr val="353535"/>
                </a:solidFill>
                <a:latin typeface="Open Sans"/>
                <a:ea typeface="Open Sans"/>
                <a:cs typeface="Open Sans"/>
                <a:sym typeface="Open Sans"/>
              </a:rPr>
              <a:t> the repository you want to contribute to.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0" algn="l" rtl="0">
              <a:lnSpc>
                <a:spcPct val="115000"/>
              </a:lnSpc>
              <a:spcBef>
                <a:spcPts val="1000"/>
              </a:spcBef>
              <a:spcAft>
                <a:spcPts val="0"/>
              </a:spcAft>
              <a:buNone/>
            </a:pP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1000"/>
              </a:spcAft>
              <a:buNone/>
            </a:pP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is only necessary if you are not a Collaborator on the project.  </a:t>
            </a:r>
            <a:endParaRPr sz="1800">
              <a:solidFill>
                <a:srgbClr val="353535"/>
              </a:solidFill>
              <a:latin typeface="Open Sans"/>
              <a:ea typeface="Open Sans"/>
              <a:cs typeface="Open Sans"/>
              <a:sym typeface="Open Sans"/>
            </a:endParaRPr>
          </a:p>
        </p:txBody>
      </p:sp>
      <p:grpSp>
        <p:nvGrpSpPr>
          <p:cNvPr id="486" name="Google Shape;486;p62"/>
          <p:cNvGrpSpPr/>
          <p:nvPr/>
        </p:nvGrpSpPr>
        <p:grpSpPr>
          <a:xfrm>
            <a:off x="369175" y="3073250"/>
            <a:ext cx="8405626" cy="2141126"/>
            <a:chOff x="369188" y="3799525"/>
            <a:chExt cx="8405626" cy="2141126"/>
          </a:xfrm>
        </p:grpSpPr>
        <p:pic>
          <p:nvPicPr>
            <p:cNvPr id="487" name="Google Shape;487;p62"/>
            <p:cNvPicPr preferRelativeResize="0"/>
            <p:nvPr/>
          </p:nvPicPr>
          <p:blipFill>
            <a:blip r:embed="rId3">
              <a:alphaModFix/>
            </a:blip>
            <a:stretch>
              <a:fillRect/>
            </a:stretch>
          </p:blipFill>
          <p:spPr>
            <a:xfrm>
              <a:off x="369188" y="3799525"/>
              <a:ext cx="8405626" cy="2141126"/>
            </a:xfrm>
            <a:prstGeom prst="rect">
              <a:avLst/>
            </a:prstGeom>
            <a:noFill/>
            <a:ln w="19050" cap="flat" cmpd="sng">
              <a:solidFill>
                <a:schemeClr val="dk2"/>
              </a:solidFill>
              <a:prstDash val="solid"/>
              <a:round/>
              <a:headEnd type="none" w="sm" len="sm"/>
              <a:tailEnd type="none" w="sm" len="sm"/>
            </a:ln>
          </p:spPr>
        </p:pic>
        <p:sp>
          <p:nvSpPr>
            <p:cNvPr id="488" name="Google Shape;488;p62"/>
            <p:cNvSpPr/>
            <p:nvPr/>
          </p:nvSpPr>
          <p:spPr>
            <a:xfrm>
              <a:off x="7826700" y="3828300"/>
              <a:ext cx="868500" cy="36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Network Activity Workflow</a:t>
            </a:r>
            <a:endParaRPr sz="3000" b="1">
              <a:solidFill>
                <a:srgbClr val="000000"/>
              </a:solidFill>
              <a:latin typeface="Open Sans"/>
              <a:ea typeface="Open Sans"/>
              <a:cs typeface="Open Sans"/>
              <a:sym typeface="Open Sans"/>
            </a:endParaRPr>
          </a:p>
        </p:txBody>
      </p:sp>
      <p:sp>
        <p:nvSpPr>
          <p:cNvPr id="494" name="Google Shape;494;p63"/>
          <p:cNvSpPr txBox="1"/>
          <p:nvPr/>
        </p:nvSpPr>
        <p:spPr>
          <a:xfrm>
            <a:off x="161550" y="1646600"/>
            <a:ext cx="88209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Create a </a:t>
            </a:r>
            <a:r>
              <a:rPr lang="en" sz="1800" b="1">
                <a:solidFill>
                  <a:srgbClr val="5EA5E5"/>
                </a:solidFill>
                <a:latin typeface="Open Sans"/>
                <a:ea typeface="Open Sans"/>
                <a:cs typeface="Open Sans"/>
                <a:sym typeface="Open Sans"/>
              </a:rPr>
              <a:t>branch</a:t>
            </a:r>
            <a:r>
              <a:rPr lang="en" sz="1800">
                <a:solidFill>
                  <a:srgbClr val="353535"/>
                </a:solidFill>
                <a:latin typeface="Open Sans"/>
                <a:ea typeface="Open Sans"/>
                <a:cs typeface="Open Sans"/>
                <a:sym typeface="Open Sans"/>
              </a:rPr>
              <a:t>.  You should always try to name branches with your name and what you're doing, or follow the conventions set by your team. </a:t>
            </a:r>
            <a:endParaRPr sz="1800">
              <a:solidFill>
                <a:srgbClr val="353535"/>
              </a:solidFill>
              <a:latin typeface="Open Sans"/>
              <a:ea typeface="Open Sans"/>
              <a:cs typeface="Open Sans"/>
              <a:sym typeface="Open Sans"/>
            </a:endParaRPr>
          </a:p>
        </p:txBody>
      </p:sp>
      <p:grpSp>
        <p:nvGrpSpPr>
          <p:cNvPr id="495" name="Google Shape;495;p63"/>
          <p:cNvGrpSpPr/>
          <p:nvPr/>
        </p:nvGrpSpPr>
        <p:grpSpPr>
          <a:xfrm>
            <a:off x="215210" y="3055880"/>
            <a:ext cx="4912438" cy="2436761"/>
            <a:chOff x="152405" y="3807204"/>
            <a:chExt cx="4937620" cy="2537764"/>
          </a:xfrm>
        </p:grpSpPr>
        <p:pic>
          <p:nvPicPr>
            <p:cNvPr id="496" name="Google Shape;496;p63"/>
            <p:cNvPicPr preferRelativeResize="0"/>
            <p:nvPr/>
          </p:nvPicPr>
          <p:blipFill rotWithShape="1">
            <a:blip r:embed="rId3">
              <a:alphaModFix/>
            </a:blip>
            <a:srcRect r="44140"/>
            <a:stretch/>
          </p:blipFill>
          <p:spPr>
            <a:xfrm>
              <a:off x="152405" y="3807204"/>
              <a:ext cx="4937620" cy="2537764"/>
            </a:xfrm>
            <a:prstGeom prst="rect">
              <a:avLst/>
            </a:prstGeom>
            <a:noFill/>
            <a:ln w="19050" cap="flat" cmpd="sng">
              <a:solidFill>
                <a:schemeClr val="dk2"/>
              </a:solidFill>
              <a:prstDash val="solid"/>
              <a:round/>
              <a:headEnd type="none" w="sm" len="sm"/>
              <a:tailEnd type="none" w="sm" len="sm"/>
            </a:ln>
          </p:spPr>
        </p:pic>
        <p:sp>
          <p:nvSpPr>
            <p:cNvPr id="497" name="Google Shape;497;p63"/>
            <p:cNvSpPr/>
            <p:nvPr/>
          </p:nvSpPr>
          <p:spPr>
            <a:xfrm>
              <a:off x="289600" y="5954725"/>
              <a:ext cx="1157700" cy="34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8" name="Google Shape;498;p63"/>
          <p:cNvPicPr preferRelativeResize="0"/>
          <p:nvPr/>
        </p:nvPicPr>
        <p:blipFill>
          <a:blip r:embed="rId4">
            <a:alphaModFix/>
          </a:blip>
          <a:stretch>
            <a:fillRect/>
          </a:stretch>
        </p:blipFill>
        <p:spPr>
          <a:xfrm>
            <a:off x="5253315" y="3055775"/>
            <a:ext cx="3675473" cy="24367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504" name="Google Shape;504;p64"/>
          <p:cNvSpPr txBox="1"/>
          <p:nvPr/>
        </p:nvSpPr>
        <p:spPr>
          <a:xfrm>
            <a:off x="1314275" y="12918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a:t>
            </a:r>
            <a:r>
              <a:rPr lang="en" sz="1800">
                <a:solidFill>
                  <a:srgbClr val="353535"/>
                </a:solidFill>
                <a:latin typeface="Consolas"/>
                <a:ea typeface="Consolas"/>
                <a:cs typeface="Consolas"/>
                <a:sym typeface="Consolas"/>
              </a:rPr>
              <a:t>locations.txt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05" name="Google Shape;505;p64"/>
          <p:cNvGrpSpPr/>
          <p:nvPr/>
        </p:nvGrpSpPr>
        <p:grpSpPr>
          <a:xfrm>
            <a:off x="1314274" y="1997230"/>
            <a:ext cx="6515451" cy="2424801"/>
            <a:chOff x="866250" y="3654800"/>
            <a:chExt cx="7411502" cy="2898399"/>
          </a:xfrm>
        </p:grpSpPr>
        <p:pic>
          <p:nvPicPr>
            <p:cNvPr id="506" name="Google Shape;506;p64"/>
            <p:cNvPicPr preferRelativeResize="0"/>
            <p:nvPr/>
          </p:nvPicPr>
          <p:blipFill rotWithShape="1">
            <a:blip r:embed="rId3">
              <a:alphaModFix/>
            </a:blip>
            <a:srcRect/>
            <a:stretch/>
          </p:blipFill>
          <p:spPr>
            <a:xfrm>
              <a:off x="866250" y="3654800"/>
              <a:ext cx="7411502" cy="2898399"/>
            </a:xfrm>
            <a:prstGeom prst="rect">
              <a:avLst/>
            </a:prstGeom>
            <a:noFill/>
            <a:ln w="19050" cap="flat" cmpd="sng">
              <a:solidFill>
                <a:schemeClr val="dk2"/>
              </a:solidFill>
              <a:prstDash val="solid"/>
              <a:round/>
              <a:headEnd type="none" w="sm" len="sm"/>
              <a:tailEnd type="none" w="sm" len="sm"/>
            </a:ln>
          </p:spPr>
        </p:pic>
        <p:sp>
          <p:nvSpPr>
            <p:cNvPr id="507" name="Google Shape;507;p64"/>
            <p:cNvSpPr/>
            <p:nvPr/>
          </p:nvSpPr>
          <p:spPr>
            <a:xfrm>
              <a:off x="924175" y="6010400"/>
              <a:ext cx="9018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64"/>
          <p:cNvSpPr txBox="1"/>
          <p:nvPr/>
        </p:nvSpPr>
        <p:spPr>
          <a:xfrm>
            <a:off x="1314450" y="45691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 the edit icon. It looks like a pencil. </a:t>
            </a:r>
            <a:endParaRPr sz="1800">
              <a:solidFill>
                <a:srgbClr val="353535"/>
              </a:solidFill>
              <a:latin typeface="Open Sans"/>
              <a:ea typeface="Open Sans"/>
              <a:cs typeface="Open Sans"/>
              <a:sym typeface="Open Sans"/>
            </a:endParaRPr>
          </a:p>
        </p:txBody>
      </p:sp>
      <p:grpSp>
        <p:nvGrpSpPr>
          <p:cNvPr id="509" name="Google Shape;509;p64"/>
          <p:cNvGrpSpPr/>
          <p:nvPr/>
        </p:nvGrpSpPr>
        <p:grpSpPr>
          <a:xfrm>
            <a:off x="1314438" y="5274541"/>
            <a:ext cx="6515123" cy="1338784"/>
            <a:chOff x="1314438" y="5350741"/>
            <a:chExt cx="6515123" cy="1338784"/>
          </a:xfrm>
        </p:grpSpPr>
        <p:pic>
          <p:nvPicPr>
            <p:cNvPr id="510" name="Google Shape;510;p64"/>
            <p:cNvPicPr preferRelativeResize="0"/>
            <p:nvPr/>
          </p:nvPicPr>
          <p:blipFill rotWithShape="1">
            <a:blip r:embed="rId4">
              <a:alphaModFix/>
            </a:blip>
            <a:srcRect b="27172"/>
            <a:stretch/>
          </p:blipFill>
          <p:spPr>
            <a:xfrm>
              <a:off x="1314438" y="5350741"/>
              <a:ext cx="6515123" cy="1338784"/>
            </a:xfrm>
            <a:prstGeom prst="rect">
              <a:avLst/>
            </a:prstGeom>
            <a:noFill/>
            <a:ln w="19050" cap="flat" cmpd="sng">
              <a:solidFill>
                <a:schemeClr val="dk2"/>
              </a:solidFill>
              <a:prstDash val="solid"/>
              <a:round/>
              <a:headEnd type="none" w="sm" len="sm"/>
              <a:tailEnd type="none" w="sm" len="sm"/>
            </a:ln>
          </p:spPr>
        </p:pic>
        <p:sp>
          <p:nvSpPr>
            <p:cNvPr id="511" name="Google Shape;511;p64"/>
            <p:cNvSpPr/>
            <p:nvPr/>
          </p:nvSpPr>
          <p:spPr>
            <a:xfrm>
              <a:off x="7258925" y="6199650"/>
              <a:ext cx="267300" cy="256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5"/>
          <p:cNvSpPr txBox="1"/>
          <p:nvPr/>
        </p:nvSpPr>
        <p:spPr>
          <a:xfrm>
            <a:off x="867575" y="1451225"/>
            <a:ext cx="77424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Add the name of your hometown.  Choose a random blank line! </a:t>
            </a:r>
            <a:endParaRPr sz="1800">
              <a:solidFill>
                <a:srgbClr val="353535"/>
              </a:solidFill>
              <a:latin typeface="Open Sans"/>
              <a:ea typeface="Open Sans"/>
              <a:cs typeface="Open Sans"/>
              <a:sym typeface="Open Sans"/>
            </a:endParaRPr>
          </a:p>
        </p:txBody>
      </p:sp>
      <p:sp>
        <p:nvSpPr>
          <p:cNvPr id="517" name="Google Shape;517;p6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pic>
        <p:nvPicPr>
          <p:cNvPr id="518" name="Google Shape;518;p65"/>
          <p:cNvPicPr preferRelativeResize="0"/>
          <p:nvPr/>
        </p:nvPicPr>
        <p:blipFill>
          <a:blip r:embed="rId3">
            <a:alphaModFix/>
          </a:blip>
          <a:stretch>
            <a:fillRect/>
          </a:stretch>
        </p:blipFill>
        <p:spPr>
          <a:xfrm>
            <a:off x="1019980" y="2210618"/>
            <a:ext cx="7104039" cy="1313597"/>
          </a:xfrm>
          <a:prstGeom prst="rect">
            <a:avLst/>
          </a:prstGeom>
          <a:noFill/>
          <a:ln w="19050" cap="flat" cmpd="sng">
            <a:solidFill>
              <a:schemeClr val="dk2"/>
            </a:solidFill>
            <a:prstDash val="solid"/>
            <a:round/>
            <a:headEnd type="none" w="sm" len="sm"/>
            <a:tailEnd type="none" w="sm" len="sm"/>
          </a:ln>
        </p:spPr>
      </p:pic>
      <p:pic>
        <p:nvPicPr>
          <p:cNvPr id="519" name="Google Shape;519;p65"/>
          <p:cNvPicPr preferRelativeResize="0"/>
          <p:nvPr/>
        </p:nvPicPr>
        <p:blipFill>
          <a:blip r:embed="rId4">
            <a:alphaModFix/>
          </a:blip>
          <a:stretch>
            <a:fillRect/>
          </a:stretch>
        </p:blipFill>
        <p:spPr>
          <a:xfrm>
            <a:off x="1019978" y="4332283"/>
            <a:ext cx="7104044" cy="2355692"/>
          </a:xfrm>
          <a:prstGeom prst="rect">
            <a:avLst/>
          </a:prstGeom>
          <a:noFill/>
          <a:ln w="19050" cap="flat" cmpd="sng">
            <a:solidFill>
              <a:schemeClr val="dk2"/>
            </a:solidFill>
            <a:prstDash val="solid"/>
            <a:round/>
            <a:headEnd type="none" w="sm" len="sm"/>
            <a:tailEnd type="none" w="sm" len="sm"/>
          </a:ln>
        </p:spPr>
      </p:pic>
      <p:sp>
        <p:nvSpPr>
          <p:cNvPr id="520" name="Google Shape;520;p65"/>
          <p:cNvSpPr txBox="1"/>
          <p:nvPr/>
        </p:nvSpPr>
        <p:spPr>
          <a:xfrm>
            <a:off x="867575" y="3572899"/>
            <a:ext cx="71040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Scroll to the bottom to the Commit changes section. </a:t>
            </a:r>
            <a:endParaRPr sz="1800">
              <a:solidFill>
                <a:srgbClr val="353535"/>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6"/>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26" name="Google Shape;526;p66"/>
          <p:cNvSpPr txBox="1"/>
          <p:nvPr/>
        </p:nvSpPr>
        <p:spPr>
          <a:xfrm>
            <a:off x="1195200" y="1568125"/>
            <a:ext cx="67536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Add a descriptive message. Select </a:t>
            </a:r>
            <a:r>
              <a:rPr lang="en" sz="1800" b="1">
                <a:solidFill>
                  <a:srgbClr val="5EA5E5"/>
                </a:solidFill>
                <a:latin typeface="Open Sans"/>
                <a:ea typeface="Open Sans"/>
                <a:cs typeface="Open Sans"/>
                <a:sym typeface="Open Sans"/>
              </a:rPr>
              <a:t>Commit changes</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27" name="Google Shape;527;p66"/>
          <p:cNvGrpSpPr/>
          <p:nvPr/>
        </p:nvGrpSpPr>
        <p:grpSpPr>
          <a:xfrm>
            <a:off x="152375" y="2444400"/>
            <a:ext cx="8839199" cy="3195466"/>
            <a:chOff x="152375" y="2444400"/>
            <a:chExt cx="8839199" cy="3195466"/>
          </a:xfrm>
        </p:grpSpPr>
        <p:pic>
          <p:nvPicPr>
            <p:cNvPr id="528" name="Google Shape;528;p66"/>
            <p:cNvPicPr preferRelativeResize="0"/>
            <p:nvPr/>
          </p:nvPicPr>
          <p:blipFill>
            <a:blip r:embed="rId3">
              <a:alphaModFix/>
            </a:blip>
            <a:stretch>
              <a:fillRect/>
            </a:stretch>
          </p:blipFill>
          <p:spPr>
            <a:xfrm>
              <a:off x="152375" y="2444400"/>
              <a:ext cx="8839199" cy="3195466"/>
            </a:xfrm>
            <a:prstGeom prst="rect">
              <a:avLst/>
            </a:prstGeom>
            <a:noFill/>
            <a:ln w="19050" cap="flat" cmpd="sng">
              <a:solidFill>
                <a:schemeClr val="dk2"/>
              </a:solidFill>
              <a:prstDash val="solid"/>
              <a:round/>
              <a:headEnd type="none" w="sm" len="sm"/>
              <a:tailEnd type="none" w="sm" len="sm"/>
            </a:ln>
          </p:spPr>
        </p:pic>
        <p:sp>
          <p:nvSpPr>
            <p:cNvPr id="529" name="Google Shape;529;p66"/>
            <p:cNvSpPr/>
            <p:nvPr/>
          </p:nvSpPr>
          <p:spPr>
            <a:xfrm>
              <a:off x="790575" y="5086350"/>
              <a:ext cx="1269300" cy="400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857F"/>
        </a:solidFill>
        <a:effectLst/>
      </p:bgPr>
    </p:bg>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161550" y="573035"/>
            <a:ext cx="8820900" cy="83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i="1">
                <a:solidFill>
                  <a:schemeClr val="lt1"/>
                </a:solidFill>
                <a:latin typeface="Open Sans"/>
                <a:ea typeface="Open Sans"/>
                <a:cs typeface="Open Sans"/>
                <a:sym typeface="Open Sans"/>
              </a:rPr>
              <a:t>Using your Web Browser, </a:t>
            </a:r>
            <a:endParaRPr sz="3000" i="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i="1">
                <a:solidFill>
                  <a:schemeClr val="lt1"/>
                </a:solidFill>
                <a:latin typeface="Open Sans"/>
                <a:ea typeface="Open Sans"/>
                <a:cs typeface="Open Sans"/>
                <a:sym typeface="Open Sans"/>
              </a:rPr>
              <a:t>Open this URL: </a:t>
            </a:r>
            <a:endParaRPr sz="3000" i="1">
              <a:solidFill>
                <a:schemeClr val="lt1"/>
              </a:solidFill>
              <a:latin typeface="Open Sans"/>
              <a:ea typeface="Open Sans"/>
              <a:cs typeface="Open Sans"/>
              <a:sym typeface="Open Sans"/>
            </a:endParaRPr>
          </a:p>
        </p:txBody>
      </p:sp>
      <p:sp>
        <p:nvSpPr>
          <p:cNvPr id="272" name="Google Shape;272;p40"/>
          <p:cNvSpPr/>
          <p:nvPr/>
        </p:nvSpPr>
        <p:spPr>
          <a:xfrm>
            <a:off x="519750" y="1845284"/>
            <a:ext cx="8104500" cy="1362371"/>
          </a:xfrm>
          <a:prstGeom prst="rect">
            <a:avLst/>
          </a:prstGeom>
          <a:solidFill>
            <a:srgbClr val="ED857F"/>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3200" dirty="0">
                <a:hlinkClick r:id="rId3"/>
              </a:rPr>
              <a:t>https://github.com/arpita-abrol/mlh-localhost-github</a:t>
            </a:r>
            <a:endParaRPr sz="3000" dirty="0">
              <a:solidFill>
                <a:srgbClr val="FFD9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7"/>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35" name="Google Shape;535;p67"/>
          <p:cNvSpPr txBox="1"/>
          <p:nvPr/>
        </p:nvSpPr>
        <p:spPr>
          <a:xfrm>
            <a:off x="2056050" y="1402550"/>
            <a:ext cx="5031900" cy="112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Return to the main page of your repo.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36" name="Google Shape;536;p67"/>
          <p:cNvGrpSpPr/>
          <p:nvPr/>
        </p:nvGrpSpPr>
        <p:grpSpPr>
          <a:xfrm>
            <a:off x="152400" y="2811800"/>
            <a:ext cx="8839196" cy="2965047"/>
            <a:chOff x="152400" y="3112400"/>
            <a:chExt cx="8839196" cy="2965047"/>
          </a:xfrm>
        </p:grpSpPr>
        <p:pic>
          <p:nvPicPr>
            <p:cNvPr id="537" name="Google Shape;537;p67"/>
            <p:cNvPicPr preferRelativeResize="0"/>
            <p:nvPr/>
          </p:nvPicPr>
          <p:blipFill>
            <a:blip r:embed="rId3">
              <a:alphaModFix/>
            </a:blip>
            <a:stretch>
              <a:fillRect/>
            </a:stretch>
          </p:blipFill>
          <p:spPr>
            <a:xfrm>
              <a:off x="152400" y="3112400"/>
              <a:ext cx="8839196" cy="2965047"/>
            </a:xfrm>
            <a:prstGeom prst="rect">
              <a:avLst/>
            </a:prstGeom>
            <a:noFill/>
            <a:ln w="19050" cap="flat" cmpd="sng">
              <a:solidFill>
                <a:schemeClr val="dk2"/>
              </a:solidFill>
              <a:prstDash val="solid"/>
              <a:round/>
              <a:headEnd type="none" w="sm" len="sm"/>
              <a:tailEnd type="none" w="sm" len="sm"/>
            </a:ln>
          </p:spPr>
        </p:pic>
        <p:sp>
          <p:nvSpPr>
            <p:cNvPr id="538" name="Google Shape;538;p67"/>
            <p:cNvSpPr/>
            <p:nvPr/>
          </p:nvSpPr>
          <p:spPr>
            <a:xfrm>
              <a:off x="7136450" y="5398075"/>
              <a:ext cx="9462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8"/>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44" name="Google Shape;544;p68"/>
          <p:cNvSpPr txBox="1"/>
          <p:nvPr/>
        </p:nvSpPr>
        <p:spPr>
          <a:xfrm>
            <a:off x="364500" y="1647075"/>
            <a:ext cx="8415000" cy="1662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Because this is a simple pull request, you can simply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If you were contributing to an open source project, you would want to be very descriptive about the changes you made. </a:t>
            </a:r>
            <a:endParaRPr sz="1800">
              <a:solidFill>
                <a:srgbClr val="353535"/>
              </a:solidFill>
              <a:latin typeface="Open Sans"/>
              <a:ea typeface="Open Sans"/>
              <a:cs typeface="Open Sans"/>
              <a:sym typeface="Open Sans"/>
            </a:endParaRPr>
          </a:p>
        </p:txBody>
      </p:sp>
      <p:grpSp>
        <p:nvGrpSpPr>
          <p:cNvPr id="545" name="Google Shape;545;p68"/>
          <p:cNvGrpSpPr/>
          <p:nvPr/>
        </p:nvGrpSpPr>
        <p:grpSpPr>
          <a:xfrm>
            <a:off x="2039262" y="3240715"/>
            <a:ext cx="5056279" cy="3239929"/>
            <a:chOff x="1838701" y="2806750"/>
            <a:chExt cx="5457398" cy="3746449"/>
          </a:xfrm>
        </p:grpSpPr>
        <p:pic>
          <p:nvPicPr>
            <p:cNvPr id="546" name="Google Shape;546;p68"/>
            <p:cNvPicPr preferRelativeResize="0"/>
            <p:nvPr/>
          </p:nvPicPr>
          <p:blipFill>
            <a:blip r:embed="rId3">
              <a:alphaModFix/>
            </a:blip>
            <a:stretch>
              <a:fillRect/>
            </a:stretch>
          </p:blipFill>
          <p:spPr>
            <a:xfrm>
              <a:off x="1838701" y="2806750"/>
              <a:ext cx="5457398" cy="3746449"/>
            </a:xfrm>
            <a:prstGeom prst="rect">
              <a:avLst/>
            </a:prstGeom>
            <a:noFill/>
            <a:ln w="19050" cap="flat" cmpd="sng">
              <a:solidFill>
                <a:schemeClr val="dk2"/>
              </a:solidFill>
              <a:prstDash val="solid"/>
              <a:round/>
              <a:headEnd type="none" w="sm" len="sm"/>
              <a:tailEnd type="none" w="sm" len="sm"/>
            </a:ln>
          </p:spPr>
        </p:pic>
        <p:sp>
          <p:nvSpPr>
            <p:cNvPr id="547" name="Google Shape;547;p68"/>
            <p:cNvSpPr/>
            <p:nvPr/>
          </p:nvSpPr>
          <p:spPr>
            <a:xfrm>
              <a:off x="4909825" y="6177400"/>
              <a:ext cx="1158000" cy="28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9"/>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53" name="Google Shape;553;p69"/>
          <p:cNvSpPr txBox="1"/>
          <p:nvPr/>
        </p:nvSpPr>
        <p:spPr>
          <a:xfrm>
            <a:off x="214125" y="1872050"/>
            <a:ext cx="4007100" cy="353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Ask someone else to comment on your PR. Comment on someone else's PR, too!</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You can find other pull requests by selecting the Pull requests tab on the repo's home page. </a:t>
            </a:r>
            <a:endParaRPr sz="1800">
              <a:solidFill>
                <a:srgbClr val="353535"/>
              </a:solidFill>
              <a:latin typeface="Open Sans"/>
              <a:ea typeface="Open Sans"/>
              <a:cs typeface="Open Sans"/>
              <a:sym typeface="Open Sans"/>
            </a:endParaRPr>
          </a:p>
        </p:txBody>
      </p:sp>
      <p:pic>
        <p:nvPicPr>
          <p:cNvPr id="554" name="Google Shape;554;p69"/>
          <p:cNvPicPr preferRelativeResize="0"/>
          <p:nvPr/>
        </p:nvPicPr>
        <p:blipFill>
          <a:blip r:embed="rId3">
            <a:alphaModFix/>
          </a:blip>
          <a:stretch>
            <a:fillRect/>
          </a:stretch>
        </p:blipFill>
        <p:spPr>
          <a:xfrm>
            <a:off x="4395625" y="1872050"/>
            <a:ext cx="4534240" cy="388724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60" name="Google Shape;560;p70"/>
          <p:cNvSpPr txBox="1"/>
          <p:nvPr/>
        </p:nvSpPr>
        <p:spPr>
          <a:xfrm>
            <a:off x="288150" y="1402550"/>
            <a:ext cx="8567700" cy="403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sz="1800">
              <a:solidFill>
                <a:srgbClr val="353535"/>
              </a:solidFill>
              <a:latin typeface="Open Sans"/>
              <a:ea typeface="Open Sans"/>
              <a:cs typeface="Open Sans"/>
              <a:sym typeface="Open Sans"/>
            </a:endParaRPr>
          </a:p>
        </p:txBody>
      </p:sp>
      <p:pic>
        <p:nvPicPr>
          <p:cNvPr id="561" name="Google Shape;561;p70"/>
          <p:cNvPicPr preferRelativeResize="0"/>
          <p:nvPr/>
        </p:nvPicPr>
        <p:blipFill>
          <a:blip r:embed="rId3">
            <a:alphaModFix/>
          </a:blip>
          <a:stretch>
            <a:fillRect/>
          </a:stretch>
        </p:blipFill>
        <p:spPr>
          <a:xfrm>
            <a:off x="2112424" y="2840775"/>
            <a:ext cx="4919151" cy="3844474"/>
          </a:xfrm>
          <a:prstGeom prst="rect">
            <a:avLst/>
          </a:prstGeom>
          <a:noFill/>
          <a:ln w="19050" cap="flat" cmpd="sng">
            <a:solidFill>
              <a:schemeClr val="dk2"/>
            </a:solidFill>
            <a:prstDash val="solid"/>
            <a:round/>
            <a:headEnd type="none" w="sm" len="sm"/>
            <a:tailEnd type="none" w="sm" len="sm"/>
          </a:ln>
        </p:spPr>
      </p:pic>
      <p:sp>
        <p:nvSpPr>
          <p:cNvPr id="562" name="Google Shape;562;p70"/>
          <p:cNvSpPr/>
          <p:nvPr/>
        </p:nvSpPr>
        <p:spPr>
          <a:xfrm>
            <a:off x="2539536" y="6372471"/>
            <a:ext cx="919800" cy="21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568" name="Google Shape;568;p71"/>
          <p:cNvSpPr txBox="1"/>
          <p:nvPr/>
        </p:nvSpPr>
        <p:spPr>
          <a:xfrm>
            <a:off x="344100" y="1554950"/>
            <a:ext cx="8455800" cy="219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rgbClr val="353535"/>
                </a:solidFill>
                <a:latin typeface="Open Sans"/>
                <a:ea typeface="Open Sans"/>
                <a:cs typeface="Open Sans"/>
                <a:sym typeface="Open Sans"/>
              </a:rPr>
              <a:t>When a file has multiple edits, it can be unclear which change should be committed. This is a conflict and must be resolved before merging.</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569" name="Google Shape;569;p71"/>
          <p:cNvPicPr preferRelativeResize="0"/>
          <p:nvPr/>
        </p:nvPicPr>
        <p:blipFill>
          <a:blip r:embed="rId3">
            <a:alphaModFix/>
          </a:blip>
          <a:stretch>
            <a:fillRect/>
          </a:stretch>
        </p:blipFill>
        <p:spPr>
          <a:xfrm>
            <a:off x="1787650" y="2728225"/>
            <a:ext cx="5568700" cy="3571525"/>
          </a:xfrm>
          <a:prstGeom prst="rect">
            <a:avLst/>
          </a:prstGeom>
          <a:noFill/>
          <a:ln w="19050" cap="flat" cmpd="sng">
            <a:solidFill>
              <a:srgbClr val="434343"/>
            </a:solidFill>
            <a:prstDash val="solid"/>
            <a:round/>
            <a:headEnd type="none" w="sm" len="sm"/>
            <a:tailEnd type="none" w="sm" len="sm"/>
          </a:ln>
        </p:spPr>
      </p:pic>
      <p:sp>
        <p:nvSpPr>
          <p:cNvPr id="570" name="Google Shape;570;p71"/>
          <p:cNvSpPr/>
          <p:nvPr/>
        </p:nvSpPr>
        <p:spPr>
          <a:xfrm>
            <a:off x="2304450" y="5288150"/>
            <a:ext cx="3579900" cy="10116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576" name="Google Shape;576;p72"/>
          <p:cNvSpPr txBox="1"/>
          <p:nvPr/>
        </p:nvSpPr>
        <p:spPr>
          <a:xfrm>
            <a:off x="169525" y="1829800"/>
            <a:ext cx="3379200" cy="44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353535"/>
                </a:solidFill>
                <a:latin typeface="Open Sans"/>
                <a:ea typeface="Open Sans"/>
                <a:cs typeface="Open Sans"/>
                <a:sym typeface="Open Sans"/>
              </a:rPr>
              <a:t>A conflict is marked by </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&lt;&lt;&lt;&lt;&lt;&lt;&lt; new 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changes</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original</a:t>
            </a:r>
            <a:br>
              <a:rPr lang="en">
                <a:solidFill>
                  <a:srgbClr val="353535"/>
                </a:solidFill>
                <a:latin typeface="Courier New"/>
                <a:ea typeface="Courier New"/>
                <a:cs typeface="Courier New"/>
                <a:sym typeface="Courier New"/>
              </a:rPr>
            </a:br>
            <a:r>
              <a:rPr lang="en">
                <a:solidFill>
                  <a:srgbClr val="353535"/>
                </a:solidFill>
                <a:latin typeface="Courier New"/>
                <a:ea typeface="Courier New"/>
                <a:cs typeface="Courier New"/>
                <a:sym typeface="Courier New"/>
              </a:rPr>
              <a:t>&gt;&gt;&gt;&gt;&gt;&gt;&gt; original-branch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endParaRPr sz="1800">
              <a:solidFill>
                <a:srgbClr val="353535"/>
              </a:solidFill>
              <a:latin typeface="Courier New"/>
              <a:ea typeface="Courier New"/>
              <a:cs typeface="Courier New"/>
              <a:sym typeface="Courier New"/>
            </a:endParaRPr>
          </a:p>
          <a:p>
            <a:pPr marL="0" lvl="0" indent="0" algn="l" rtl="0">
              <a:lnSpc>
                <a:spcPct val="150000"/>
              </a:lnSpc>
              <a:spcBef>
                <a:spcPts val="1000"/>
              </a:spcBef>
              <a:spcAft>
                <a:spcPts val="0"/>
              </a:spcAft>
              <a:buClr>
                <a:schemeClr val="dk1"/>
              </a:buClr>
              <a:buSzPts val="1100"/>
              <a:buFont typeface="Arial"/>
              <a:buNone/>
            </a:pPr>
            <a:r>
              <a:rPr lang="en" sz="1800">
                <a:solidFill>
                  <a:srgbClr val="353535"/>
                </a:solidFill>
                <a:latin typeface="Open Sans"/>
                <a:ea typeface="Open Sans"/>
                <a:cs typeface="Open Sans"/>
                <a:sym typeface="Open Sans"/>
              </a:rPr>
              <a:t>Edit the file to the desired state, mark it resolved and then merge it.</a:t>
            </a:r>
            <a:endParaRPr sz="1800">
              <a:solidFill>
                <a:srgbClr val="353535"/>
              </a:solidFill>
              <a:latin typeface="Courier New"/>
              <a:ea typeface="Courier New"/>
              <a:cs typeface="Courier New"/>
              <a:sym typeface="Courier New"/>
            </a:endParaRPr>
          </a:p>
          <a:p>
            <a:pPr marL="0" lvl="0" indent="0" algn="l"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577" name="Google Shape;577;p72"/>
          <p:cNvPicPr preferRelativeResize="0"/>
          <p:nvPr/>
        </p:nvPicPr>
        <p:blipFill>
          <a:blip r:embed="rId3">
            <a:alphaModFix/>
          </a:blip>
          <a:stretch>
            <a:fillRect/>
          </a:stretch>
        </p:blipFill>
        <p:spPr>
          <a:xfrm>
            <a:off x="3336875" y="1980276"/>
            <a:ext cx="5569375" cy="3571976"/>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83" name="Google Shape;583;p73"/>
          <p:cNvSpPr txBox="1"/>
          <p:nvPr/>
        </p:nvSpPr>
        <p:spPr>
          <a:xfrm>
            <a:off x="270300" y="1320600"/>
            <a:ext cx="8558400" cy="151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Refresh the original webpage and wait for more people's hometowns to be added! </a:t>
            </a:r>
            <a:r>
              <a:rPr lang="en" sz="1800" b="1">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web site is set up to auto-deploy when new code is merged to the repository, but it can take a few minutes. </a:t>
            </a:r>
            <a:endParaRPr sz="1800">
              <a:solidFill>
                <a:srgbClr val="353535"/>
              </a:solidFill>
              <a:latin typeface="Open Sans"/>
              <a:ea typeface="Open Sans"/>
              <a:cs typeface="Open Sans"/>
              <a:sym typeface="Open Sans"/>
            </a:endParaRPr>
          </a:p>
        </p:txBody>
      </p:sp>
      <p:sp>
        <p:nvSpPr>
          <p:cNvPr id="584" name="Google Shape;584;p73"/>
          <p:cNvSpPr/>
          <p:nvPr/>
        </p:nvSpPr>
        <p:spPr>
          <a:xfrm>
            <a:off x="4097125" y="5353550"/>
            <a:ext cx="990900" cy="23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73"/>
          <p:cNvPicPr preferRelativeResize="0"/>
          <p:nvPr/>
        </p:nvPicPr>
        <p:blipFill rotWithShape="1">
          <a:blip r:embed="rId3">
            <a:alphaModFix/>
          </a:blip>
          <a:srcRect b="24812"/>
          <a:stretch/>
        </p:blipFill>
        <p:spPr>
          <a:xfrm>
            <a:off x="494925" y="2983800"/>
            <a:ext cx="8154149" cy="325844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4"/>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sz="2800" b="1">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75"/>
          <p:cNvPicPr preferRelativeResize="0"/>
          <p:nvPr/>
        </p:nvPicPr>
        <p:blipFill>
          <a:blip r:embed="rId3">
            <a:alphaModFix/>
          </a:blip>
          <a:stretch>
            <a:fillRect/>
          </a:stretch>
        </p:blipFill>
        <p:spPr>
          <a:xfrm>
            <a:off x="1126250" y="3771908"/>
            <a:ext cx="390525" cy="228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GitHub From the Command Line</a:t>
            </a:r>
            <a:endParaRPr sz="3000" b="1">
              <a:solidFill>
                <a:srgbClr val="000000"/>
              </a:solidFill>
              <a:latin typeface="Open Sans"/>
              <a:ea typeface="Open Sans"/>
              <a:cs typeface="Open Sans"/>
              <a:sym typeface="Open Sans"/>
            </a:endParaRPr>
          </a:p>
        </p:txBody>
      </p:sp>
      <p:sp>
        <p:nvSpPr>
          <p:cNvPr id="602" name="Google Shape;602;p76"/>
          <p:cNvSpPr txBox="1"/>
          <p:nvPr/>
        </p:nvSpPr>
        <p:spPr>
          <a:xfrm>
            <a:off x="135150" y="1539650"/>
            <a:ext cx="8873700" cy="1510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700">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sz="1700">
              <a:solidFill>
                <a:srgbClr val="353535"/>
              </a:solidFill>
              <a:latin typeface="Open Sans"/>
              <a:ea typeface="Open Sans"/>
              <a:cs typeface="Open Sans"/>
              <a:sym typeface="Open Sans"/>
            </a:endParaRPr>
          </a:p>
        </p:txBody>
      </p:sp>
      <p:pic>
        <p:nvPicPr>
          <p:cNvPr id="603" name="Google Shape;603;p76"/>
          <p:cNvPicPr preferRelativeResize="0"/>
          <p:nvPr/>
        </p:nvPicPr>
        <p:blipFill>
          <a:blip r:embed="rId3">
            <a:alphaModFix/>
          </a:blip>
          <a:stretch>
            <a:fillRect/>
          </a:stretch>
        </p:blipFill>
        <p:spPr>
          <a:xfrm>
            <a:off x="415038" y="3156800"/>
            <a:ext cx="8313926" cy="2419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161550" y="1166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286" name="Google Shape;286;p41"/>
          <p:cNvSpPr/>
          <p:nvPr/>
        </p:nvSpPr>
        <p:spPr>
          <a:xfrm>
            <a:off x="1651875" y="25517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87" name="Google Shape;287;p41"/>
          <p:cNvSpPr/>
          <p:nvPr/>
        </p:nvSpPr>
        <p:spPr>
          <a:xfrm>
            <a:off x="1651875" y="38370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88" name="Google Shape;288;p41"/>
          <p:cNvSpPr/>
          <p:nvPr/>
        </p:nvSpPr>
        <p:spPr>
          <a:xfrm>
            <a:off x="1651875" y="51222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89" name="Google Shape;289;p41"/>
          <p:cNvSpPr txBox="1"/>
          <p:nvPr/>
        </p:nvSpPr>
        <p:spPr>
          <a:xfrm>
            <a:off x="2489925" y="24150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basics of Git and GitHub</a:t>
            </a:r>
            <a:endParaRPr sz="2400">
              <a:solidFill>
                <a:srgbClr val="353535"/>
              </a:solidFill>
              <a:latin typeface="Open Sans"/>
              <a:ea typeface="Open Sans"/>
              <a:cs typeface="Open Sans"/>
              <a:sym typeface="Open Sans"/>
            </a:endParaRPr>
          </a:p>
        </p:txBody>
      </p:sp>
      <p:sp>
        <p:nvSpPr>
          <p:cNvPr id="290" name="Google Shape;290;p41"/>
          <p:cNvSpPr txBox="1"/>
          <p:nvPr/>
        </p:nvSpPr>
        <p:spPr>
          <a:xfrm>
            <a:off x="2489925" y="37387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GitHub Workflow</a:t>
            </a:r>
            <a:endParaRPr sz="2400">
              <a:solidFill>
                <a:srgbClr val="353535"/>
              </a:solidFill>
              <a:latin typeface="Open Sans"/>
              <a:ea typeface="Open Sans"/>
              <a:cs typeface="Open Sans"/>
              <a:sym typeface="Open Sans"/>
            </a:endParaRPr>
          </a:p>
        </p:txBody>
      </p:sp>
      <p:sp>
        <p:nvSpPr>
          <p:cNvPr id="291" name="Google Shape;291;p41"/>
          <p:cNvSpPr txBox="1"/>
          <p:nvPr/>
        </p:nvSpPr>
        <p:spPr>
          <a:xfrm>
            <a:off x="2489925" y="50239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Optional: command-line Git usage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09" name="Google Shape;609;p77"/>
          <p:cNvSpPr txBox="1"/>
          <p:nvPr/>
        </p:nvSpPr>
        <p:spPr>
          <a:xfrm>
            <a:off x="292800" y="1745775"/>
            <a:ext cx="85584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If you already have git installed, you can skip the next few slides! </a:t>
            </a:r>
            <a:endParaRPr sz="1800">
              <a:solidFill>
                <a:srgbClr val="353535"/>
              </a:solidFill>
              <a:latin typeface="Open Sans"/>
              <a:ea typeface="Open Sans"/>
              <a:cs typeface="Open Sans"/>
              <a:sym typeface="Open Sans"/>
            </a:endParaRPr>
          </a:p>
        </p:txBody>
      </p:sp>
      <p:pic>
        <p:nvPicPr>
          <p:cNvPr id="610" name="Google Shape;610;p77"/>
          <p:cNvPicPr preferRelativeResize="0"/>
          <p:nvPr/>
        </p:nvPicPr>
        <p:blipFill>
          <a:blip r:embed="rId3">
            <a:alphaModFix/>
          </a:blip>
          <a:stretch>
            <a:fillRect/>
          </a:stretch>
        </p:blipFill>
        <p:spPr>
          <a:xfrm>
            <a:off x="590550" y="3907600"/>
            <a:ext cx="7962900" cy="1333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16" name="Google Shape;616;p78"/>
          <p:cNvSpPr txBox="1"/>
          <p:nvPr/>
        </p:nvSpPr>
        <p:spPr>
          <a:xfrm>
            <a:off x="940350" y="2693400"/>
            <a:ext cx="72633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If you do not have git installed, navigate to the URL above.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your operating system and the installer will download. </a:t>
            </a:r>
            <a:endParaRPr sz="1800">
              <a:solidFill>
                <a:srgbClr val="353535"/>
              </a:solidFill>
              <a:latin typeface="Open Sans"/>
              <a:ea typeface="Open Sans"/>
              <a:cs typeface="Open Sans"/>
              <a:sym typeface="Open Sans"/>
            </a:endParaRPr>
          </a:p>
        </p:txBody>
      </p:sp>
      <p:sp>
        <p:nvSpPr>
          <p:cNvPr id="617" name="Google Shape;617;p78"/>
          <p:cNvSpPr/>
          <p:nvPr/>
        </p:nvSpPr>
        <p:spPr>
          <a:xfrm>
            <a:off x="2457888" y="15865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3"/>
              </a:rPr>
              <a:t>http://mlhlocal.host/install-git</a:t>
            </a:r>
            <a:endParaRPr sz="1800" b="1">
              <a:solidFill>
                <a:schemeClr val="lt1"/>
              </a:solidFill>
              <a:latin typeface="Open Sans"/>
              <a:ea typeface="Open Sans"/>
              <a:cs typeface="Open Sans"/>
              <a:sym typeface="Open Sans"/>
            </a:endParaRPr>
          </a:p>
        </p:txBody>
      </p:sp>
      <p:pic>
        <p:nvPicPr>
          <p:cNvPr id="618" name="Google Shape;618;p78"/>
          <p:cNvPicPr preferRelativeResize="0"/>
          <p:nvPr/>
        </p:nvPicPr>
        <p:blipFill>
          <a:blip r:embed="rId4">
            <a:alphaModFix/>
          </a:blip>
          <a:stretch>
            <a:fillRect/>
          </a:stretch>
        </p:blipFill>
        <p:spPr>
          <a:xfrm>
            <a:off x="2771775" y="4144175"/>
            <a:ext cx="3600450" cy="1933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MacOS</a:t>
            </a:r>
            <a:endParaRPr sz="3000" b="1">
              <a:solidFill>
                <a:srgbClr val="000000"/>
              </a:solidFill>
              <a:latin typeface="Open Sans"/>
              <a:ea typeface="Open Sans"/>
              <a:cs typeface="Open Sans"/>
              <a:sym typeface="Open Sans"/>
            </a:endParaRPr>
          </a:p>
        </p:txBody>
      </p:sp>
      <p:sp>
        <p:nvSpPr>
          <p:cNvPr id="624" name="Google Shape;624;p79"/>
          <p:cNvSpPr txBox="1"/>
          <p:nvPr/>
        </p:nvSpPr>
        <p:spPr>
          <a:xfrm>
            <a:off x="292800" y="2095775"/>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a:t>
            </a:r>
            <a:endParaRPr sz="1800">
              <a:solidFill>
                <a:srgbClr val="353535"/>
              </a:solidFill>
              <a:latin typeface="Open Sans"/>
              <a:ea typeface="Open Sans"/>
              <a:cs typeface="Open Sans"/>
              <a:sym typeface="Open Sans"/>
            </a:endParaRPr>
          </a:p>
        </p:txBody>
      </p:sp>
      <p:pic>
        <p:nvPicPr>
          <p:cNvPr id="625" name="Google Shape;625;p79"/>
          <p:cNvPicPr preferRelativeResize="0"/>
          <p:nvPr/>
        </p:nvPicPr>
        <p:blipFill>
          <a:blip r:embed="rId3">
            <a:alphaModFix/>
          </a:blip>
          <a:stretch>
            <a:fillRect/>
          </a:stretch>
        </p:blipFill>
        <p:spPr>
          <a:xfrm>
            <a:off x="1057275" y="3588650"/>
            <a:ext cx="7029450" cy="1571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Windows</a:t>
            </a:r>
            <a:endParaRPr sz="3000" b="1">
              <a:solidFill>
                <a:srgbClr val="000000"/>
              </a:solidFill>
              <a:latin typeface="Open Sans"/>
              <a:ea typeface="Open Sans"/>
              <a:cs typeface="Open Sans"/>
              <a:sym typeface="Open Sans"/>
            </a:endParaRPr>
          </a:p>
        </p:txBody>
      </p:sp>
      <p:sp>
        <p:nvSpPr>
          <p:cNvPr id="631" name="Google Shape;631;p80"/>
          <p:cNvSpPr txBox="1"/>
          <p:nvPr/>
        </p:nvSpPr>
        <p:spPr>
          <a:xfrm>
            <a:off x="292800" y="1815563"/>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sz="1800">
              <a:solidFill>
                <a:srgbClr val="353535"/>
              </a:solidFill>
              <a:latin typeface="Open Sans"/>
              <a:ea typeface="Open Sans"/>
              <a:cs typeface="Open Sans"/>
              <a:sym typeface="Open Sans"/>
            </a:endParaRPr>
          </a:p>
        </p:txBody>
      </p:sp>
      <p:pic>
        <p:nvPicPr>
          <p:cNvPr id="632" name="Google Shape;632;p80"/>
          <p:cNvPicPr preferRelativeResize="0"/>
          <p:nvPr/>
        </p:nvPicPr>
        <p:blipFill>
          <a:blip r:embed="rId3">
            <a:alphaModFix/>
          </a:blip>
          <a:stretch>
            <a:fillRect/>
          </a:stretch>
        </p:blipFill>
        <p:spPr>
          <a:xfrm>
            <a:off x="2716100" y="3349138"/>
            <a:ext cx="3711800" cy="2798737"/>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1"/>
          <p:cNvSpPr txBox="1"/>
          <p:nvPr/>
        </p:nvSpPr>
        <p:spPr>
          <a:xfrm>
            <a:off x="227100" y="1964800"/>
            <a:ext cx="86898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Restart your terminal, PowerShell, or Git Bash.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Run the command below again. Raise your hand if this is not what you see. </a:t>
            </a:r>
            <a:endParaRPr sz="1800">
              <a:solidFill>
                <a:srgbClr val="353535"/>
              </a:solidFill>
              <a:latin typeface="Open Sans"/>
              <a:ea typeface="Open Sans"/>
              <a:cs typeface="Open Sans"/>
              <a:sym typeface="Open Sans"/>
            </a:endParaRPr>
          </a:p>
        </p:txBody>
      </p:sp>
      <p:sp>
        <p:nvSpPr>
          <p:cNvPr id="638" name="Google Shape;638;p8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pic>
        <p:nvPicPr>
          <p:cNvPr id="639" name="Google Shape;639;p81"/>
          <p:cNvPicPr preferRelativeResize="0"/>
          <p:nvPr/>
        </p:nvPicPr>
        <p:blipFill>
          <a:blip r:embed="rId3">
            <a:alphaModFix/>
          </a:blip>
          <a:stretch>
            <a:fillRect/>
          </a:stretch>
        </p:blipFill>
        <p:spPr>
          <a:xfrm>
            <a:off x="590550" y="3602800"/>
            <a:ext cx="7962900" cy="1333500"/>
          </a:xfrm>
          <a:prstGeom prst="rect">
            <a:avLst/>
          </a:prstGeom>
          <a:noFill/>
          <a:ln w="19050" cap="flat" cmpd="sng">
            <a:solidFill>
              <a:schemeClr val="dk2"/>
            </a:solidFill>
            <a:prstDash val="solid"/>
            <a:round/>
            <a:headEnd type="none" w="sm" len="sm"/>
            <a:tailEnd type="none" w="sm" len="sm"/>
          </a:ln>
        </p:spPr>
      </p:pic>
      <p:sp>
        <p:nvSpPr>
          <p:cNvPr id="640" name="Google Shape;640;p81"/>
          <p:cNvSpPr/>
          <p:nvPr/>
        </p:nvSpPr>
        <p:spPr>
          <a:xfrm>
            <a:off x="2579500" y="3812550"/>
            <a:ext cx="2482800" cy="37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Now you have Git installed. Let's connect your local environment with your GitHub account. </a:t>
            </a:r>
            <a:endParaRPr sz="2800" b="1">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52" name="Google Shape;652;p83"/>
          <p:cNvSpPr txBox="1"/>
          <p:nvPr/>
        </p:nvSpPr>
        <p:spPr>
          <a:xfrm>
            <a:off x="292800" y="3160150"/>
            <a:ext cx="5940000" cy="1876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sz="1800">
              <a:solidFill>
                <a:srgbClr val="353535"/>
              </a:solidFill>
              <a:latin typeface="Open Sans"/>
              <a:ea typeface="Open Sans"/>
              <a:cs typeface="Open Sans"/>
              <a:sym typeface="Open Sans"/>
            </a:endParaRPr>
          </a:p>
        </p:txBody>
      </p:sp>
      <p:sp>
        <p:nvSpPr>
          <p:cNvPr id="653" name="Google Shape;653;p83"/>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800">
                <a:solidFill>
                  <a:srgbClr val="353535"/>
                </a:solidFill>
                <a:latin typeface="Open Sans"/>
                <a:ea typeface="Open Sans"/>
                <a:cs typeface="Open Sans"/>
                <a:sym typeface="Open Sans"/>
              </a:rPr>
              <a:t>We want to configure our local environments so that the correct GitHub account is associated with our commits. </a:t>
            </a:r>
            <a:endParaRPr sz="1800">
              <a:solidFill>
                <a:srgbClr val="353535"/>
              </a:solidFill>
              <a:latin typeface="Open Sans"/>
              <a:ea typeface="Open Sans"/>
              <a:cs typeface="Open Sans"/>
              <a:sym typeface="Open Sans"/>
            </a:endParaRPr>
          </a:p>
        </p:txBody>
      </p:sp>
      <p:grpSp>
        <p:nvGrpSpPr>
          <p:cNvPr id="654" name="Google Shape;654;p83"/>
          <p:cNvGrpSpPr/>
          <p:nvPr/>
        </p:nvGrpSpPr>
        <p:grpSpPr>
          <a:xfrm>
            <a:off x="6508075" y="3160150"/>
            <a:ext cx="2143125" cy="1876425"/>
            <a:chOff x="6508075" y="3160150"/>
            <a:chExt cx="2143125" cy="1876425"/>
          </a:xfrm>
        </p:grpSpPr>
        <p:pic>
          <p:nvPicPr>
            <p:cNvPr id="655" name="Google Shape;655;p83"/>
            <p:cNvPicPr preferRelativeResize="0"/>
            <p:nvPr/>
          </p:nvPicPr>
          <p:blipFill>
            <a:blip r:embed="rId3">
              <a:alphaModFix/>
            </a:blip>
            <a:stretch>
              <a:fillRect/>
            </a:stretch>
          </p:blipFill>
          <p:spPr>
            <a:xfrm>
              <a:off x="6508075" y="3160150"/>
              <a:ext cx="2143125" cy="1876425"/>
            </a:xfrm>
            <a:prstGeom prst="rect">
              <a:avLst/>
            </a:prstGeom>
            <a:noFill/>
            <a:ln w="19050" cap="flat" cmpd="sng">
              <a:solidFill>
                <a:schemeClr val="dk2"/>
              </a:solidFill>
              <a:prstDash val="solid"/>
              <a:round/>
              <a:headEnd type="none" w="sm" len="sm"/>
              <a:tailEnd type="none" w="sm" len="sm"/>
            </a:ln>
          </p:spPr>
        </p:pic>
        <p:sp>
          <p:nvSpPr>
            <p:cNvPr id="656" name="Google Shape;656;p83"/>
            <p:cNvSpPr/>
            <p:nvPr/>
          </p:nvSpPr>
          <p:spPr>
            <a:xfrm>
              <a:off x="6902875" y="3729075"/>
              <a:ext cx="12846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4"/>
          <p:cNvSpPr txBox="1"/>
          <p:nvPr/>
        </p:nvSpPr>
        <p:spPr>
          <a:xfrm>
            <a:off x="161500" y="4603800"/>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Use the command below to configure your email address as well. </a:t>
            </a:r>
            <a:endParaRPr sz="1800">
              <a:solidFill>
                <a:srgbClr val="353535"/>
              </a:solidFill>
              <a:latin typeface="Open Sans"/>
              <a:ea typeface="Open Sans"/>
              <a:cs typeface="Open Sans"/>
              <a:sym typeface="Open Sans"/>
            </a:endParaRPr>
          </a:p>
        </p:txBody>
      </p:sp>
      <p:sp>
        <p:nvSpPr>
          <p:cNvPr id="662" name="Google Shape;662;p84"/>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63" name="Google Shape;663;p84"/>
          <p:cNvSpPr txBox="1"/>
          <p:nvPr/>
        </p:nvSpPr>
        <p:spPr>
          <a:xfrm>
            <a:off x="161500" y="1898925"/>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Return to your command line or terminal. Replace </a:t>
            </a:r>
            <a:r>
              <a:rPr lang="en" sz="1800" b="1">
                <a:solidFill>
                  <a:srgbClr val="353535"/>
                </a:solidFill>
                <a:latin typeface="Courier New"/>
                <a:ea typeface="Courier New"/>
                <a:cs typeface="Courier New"/>
                <a:sym typeface="Courier New"/>
              </a:rPr>
              <a:t>mlh-localhost</a:t>
            </a:r>
            <a:r>
              <a:rPr lang="en" sz="1800">
                <a:solidFill>
                  <a:srgbClr val="353535"/>
                </a:solidFill>
                <a:latin typeface="Open Sans"/>
                <a:ea typeface="Open Sans"/>
                <a:cs typeface="Open Sans"/>
                <a:sym typeface="Open Sans"/>
              </a:rPr>
              <a:t> with your username. </a:t>
            </a:r>
            <a:endParaRPr sz="1800">
              <a:solidFill>
                <a:srgbClr val="353535"/>
              </a:solidFill>
              <a:latin typeface="Open Sans"/>
              <a:ea typeface="Open Sans"/>
              <a:cs typeface="Open Sans"/>
              <a:sym typeface="Open Sans"/>
            </a:endParaRPr>
          </a:p>
        </p:txBody>
      </p:sp>
      <p:pic>
        <p:nvPicPr>
          <p:cNvPr id="664" name="Google Shape;664;p84"/>
          <p:cNvPicPr preferRelativeResize="0"/>
          <p:nvPr/>
        </p:nvPicPr>
        <p:blipFill rotWithShape="1">
          <a:blip r:embed="rId3">
            <a:alphaModFix/>
          </a:blip>
          <a:srcRect t="5455"/>
          <a:stretch/>
        </p:blipFill>
        <p:spPr>
          <a:xfrm>
            <a:off x="152350" y="2863175"/>
            <a:ext cx="8839200" cy="1219775"/>
          </a:xfrm>
          <a:prstGeom prst="rect">
            <a:avLst/>
          </a:prstGeom>
          <a:noFill/>
          <a:ln w="19050" cap="flat" cmpd="sng">
            <a:solidFill>
              <a:schemeClr val="dk2"/>
            </a:solidFill>
            <a:prstDash val="solid"/>
            <a:round/>
            <a:headEnd type="none" w="sm" len="sm"/>
            <a:tailEnd type="none" w="sm" len="sm"/>
          </a:ln>
        </p:spPr>
      </p:pic>
      <p:pic>
        <p:nvPicPr>
          <p:cNvPr id="665" name="Google Shape;665;p84"/>
          <p:cNvPicPr preferRelativeResize="0"/>
          <p:nvPr/>
        </p:nvPicPr>
        <p:blipFill rotWithShape="1">
          <a:blip r:embed="rId4">
            <a:alphaModFix/>
          </a:blip>
          <a:srcRect l="209" t="33568"/>
          <a:stretch/>
        </p:blipFill>
        <p:spPr>
          <a:xfrm>
            <a:off x="161499" y="5263250"/>
            <a:ext cx="8820902" cy="762750"/>
          </a:xfrm>
          <a:prstGeom prst="rect">
            <a:avLst/>
          </a:prstGeom>
          <a:noFill/>
          <a:ln w="19050" cap="flat" cmpd="sng">
            <a:solidFill>
              <a:schemeClr val="dk2"/>
            </a:solidFill>
            <a:prstDash val="solid"/>
            <a:round/>
            <a:headEnd type="none" w="sm" len="sm"/>
            <a:tailEnd type="none" w="sm" len="sm"/>
          </a:ln>
        </p:spPr>
      </p:pic>
      <p:sp>
        <p:nvSpPr>
          <p:cNvPr id="666" name="Google Shape;666;p84"/>
          <p:cNvSpPr/>
          <p:nvPr/>
        </p:nvSpPr>
        <p:spPr>
          <a:xfrm>
            <a:off x="1966000" y="3288275"/>
            <a:ext cx="6522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4"/>
          <p:cNvSpPr/>
          <p:nvPr/>
        </p:nvSpPr>
        <p:spPr>
          <a:xfrm>
            <a:off x="2017875" y="5415650"/>
            <a:ext cx="6861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5"/>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73" name="Google Shape;673;p85"/>
          <p:cNvSpPr txBox="1"/>
          <p:nvPr/>
        </p:nvSpPr>
        <p:spPr>
          <a:xfrm>
            <a:off x="80700" y="2137075"/>
            <a:ext cx="89826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You can use the two commands below to double check that you've set this up.  </a:t>
            </a:r>
            <a:endParaRPr sz="1800">
              <a:solidFill>
                <a:srgbClr val="353535"/>
              </a:solidFill>
              <a:latin typeface="Open Sans"/>
              <a:ea typeface="Open Sans"/>
              <a:cs typeface="Open Sans"/>
              <a:sym typeface="Open Sans"/>
            </a:endParaRPr>
          </a:p>
        </p:txBody>
      </p:sp>
      <p:grpSp>
        <p:nvGrpSpPr>
          <p:cNvPr id="674" name="Google Shape;674;p85"/>
          <p:cNvGrpSpPr/>
          <p:nvPr/>
        </p:nvGrpSpPr>
        <p:grpSpPr>
          <a:xfrm>
            <a:off x="161500" y="3091775"/>
            <a:ext cx="8820898" cy="1726463"/>
            <a:chOff x="161500" y="3091775"/>
            <a:chExt cx="8820898" cy="1726463"/>
          </a:xfrm>
        </p:grpSpPr>
        <p:pic>
          <p:nvPicPr>
            <p:cNvPr id="675" name="Google Shape;675;p85"/>
            <p:cNvPicPr preferRelativeResize="0"/>
            <p:nvPr/>
          </p:nvPicPr>
          <p:blipFill>
            <a:blip r:embed="rId3">
              <a:alphaModFix/>
            </a:blip>
            <a:stretch>
              <a:fillRect/>
            </a:stretch>
          </p:blipFill>
          <p:spPr>
            <a:xfrm>
              <a:off x="161500" y="3091775"/>
              <a:ext cx="8820898" cy="1726463"/>
            </a:xfrm>
            <a:prstGeom prst="rect">
              <a:avLst/>
            </a:prstGeom>
            <a:noFill/>
            <a:ln w="19050" cap="flat" cmpd="sng">
              <a:solidFill>
                <a:schemeClr val="dk2"/>
              </a:solidFill>
              <a:prstDash val="solid"/>
              <a:round/>
              <a:headEnd type="none" w="sm" len="sm"/>
              <a:tailEnd type="none" w="sm" len="sm"/>
            </a:ln>
          </p:spPr>
        </p:pic>
        <p:sp>
          <p:nvSpPr>
            <p:cNvPr id="676" name="Google Shape;676;p85"/>
            <p:cNvSpPr/>
            <p:nvPr/>
          </p:nvSpPr>
          <p:spPr>
            <a:xfrm>
              <a:off x="1910150" y="309177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5"/>
            <p:cNvSpPr/>
            <p:nvPr/>
          </p:nvSpPr>
          <p:spPr>
            <a:xfrm>
              <a:off x="1910150" y="362392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6"/>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6"/>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let's cover some useful commands. </a:t>
            </a:r>
            <a:endParaRPr sz="2800" b="1">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You'll Be Building</a:t>
            </a:r>
            <a:endParaRPr sz="3000" b="1">
              <a:solidFill>
                <a:srgbClr val="000000"/>
              </a:solidFill>
              <a:latin typeface="Open Sans"/>
              <a:ea typeface="Open Sans"/>
              <a:cs typeface="Open Sans"/>
              <a:sym typeface="Open Sans"/>
            </a:endParaRPr>
          </a:p>
        </p:txBody>
      </p:sp>
      <p:sp>
        <p:nvSpPr>
          <p:cNvPr id="297" name="Google Shape;297;p42"/>
          <p:cNvSpPr/>
          <p:nvPr/>
        </p:nvSpPr>
        <p:spPr>
          <a:xfrm>
            <a:off x="868650" y="1435625"/>
            <a:ext cx="74067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dirty="0">
                <a:solidFill>
                  <a:schemeClr val="lt1"/>
                </a:solidFill>
                <a:latin typeface="Open Sans"/>
                <a:ea typeface="Open Sans"/>
                <a:cs typeface="Open Sans"/>
                <a:sym typeface="Open Sans"/>
                <a:hlinkClick r:id="rId3"/>
              </a:rPr>
              <a:t>http://mlhlocal.host/github-demo</a:t>
            </a:r>
            <a:endParaRPr sz="2800" dirty="0">
              <a:solidFill>
                <a:schemeClr val="lt1"/>
              </a:solidFill>
            </a:endParaRPr>
          </a:p>
        </p:txBody>
      </p:sp>
      <p:pic>
        <p:nvPicPr>
          <p:cNvPr id="298" name="Google Shape;298;p42"/>
          <p:cNvPicPr preferRelativeResize="0"/>
          <p:nvPr/>
        </p:nvPicPr>
        <p:blipFill>
          <a:blip r:embed="rId4">
            <a:alphaModFix/>
          </a:blip>
          <a:stretch>
            <a:fillRect/>
          </a:stretch>
        </p:blipFill>
        <p:spPr>
          <a:xfrm>
            <a:off x="494926" y="2328800"/>
            <a:ext cx="8154149" cy="433367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7"/>
          <p:cNvSpPr/>
          <p:nvPr/>
        </p:nvSpPr>
        <p:spPr>
          <a:xfrm>
            <a:off x="4736600" y="4272175"/>
            <a:ext cx="4195200" cy="1073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grpSp>
        <p:nvGrpSpPr>
          <p:cNvPr id="689" name="Google Shape;689;p87"/>
          <p:cNvGrpSpPr/>
          <p:nvPr/>
        </p:nvGrpSpPr>
        <p:grpSpPr>
          <a:xfrm>
            <a:off x="4736592" y="3099776"/>
            <a:ext cx="4195208" cy="1172399"/>
            <a:chOff x="174700" y="3273600"/>
            <a:chExt cx="4195208" cy="1172399"/>
          </a:xfrm>
        </p:grpSpPr>
        <p:sp>
          <p:nvSpPr>
            <p:cNvPr id="690" name="Google Shape;690;p87"/>
            <p:cNvSpPr/>
            <p:nvPr/>
          </p:nvSpPr>
          <p:spPr>
            <a:xfrm>
              <a:off x="174708" y="3621599"/>
              <a:ext cx="41952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691" name="Google Shape;691;p87"/>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692" name="Google Shape;692;p8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693" name="Google Shape;693;p87"/>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 can </a:t>
            </a:r>
            <a:r>
              <a:rPr lang="en" sz="1800" b="1">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any repository you have access to using </a:t>
            </a:r>
            <a:r>
              <a:rPr lang="en" sz="1800">
                <a:solidFill>
                  <a:schemeClr val="dk1"/>
                </a:solidFill>
                <a:latin typeface="Courier New"/>
                <a:ea typeface="Courier New"/>
                <a:cs typeface="Courier New"/>
                <a:sym typeface="Courier New"/>
              </a:rPr>
              <a:t>git clone</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 create a branch with </a:t>
            </a:r>
            <a:r>
              <a:rPr lang="en" sz="1800">
                <a:solidFill>
                  <a:schemeClr val="dk1"/>
                </a:solidFill>
                <a:latin typeface="Courier New"/>
                <a:ea typeface="Courier New"/>
                <a:cs typeface="Courier New"/>
                <a:sym typeface="Courier New"/>
              </a:rPr>
              <a:t>git branch "name-of-branch"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After you make changes, you'll use</a:t>
            </a:r>
            <a:r>
              <a:rPr lang="en" sz="1800">
                <a:solidFill>
                  <a:schemeClr val="dk1"/>
                </a:solidFill>
                <a:latin typeface="Consolas"/>
                <a:ea typeface="Consolas"/>
                <a:cs typeface="Consolas"/>
                <a:sym typeface="Consolas"/>
              </a:rPr>
              <a:t> </a:t>
            </a:r>
            <a:r>
              <a:rPr lang="en" sz="1800">
                <a:solidFill>
                  <a:schemeClr val="dk1"/>
                </a:solidFill>
                <a:latin typeface="Courier New"/>
                <a:ea typeface="Courier New"/>
                <a:cs typeface="Courier New"/>
                <a:sym typeface="Courier New"/>
              </a:rPr>
              <a:t>git add</a:t>
            </a:r>
            <a:r>
              <a:rPr lang="en" sz="1800">
                <a:solidFill>
                  <a:schemeClr val="dk1"/>
                </a:solidFill>
                <a:latin typeface="Open Sans"/>
                <a:ea typeface="Open Sans"/>
                <a:cs typeface="Open Sans"/>
                <a:sym typeface="Open Sans"/>
              </a:rPr>
              <a:t> to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a:t>
            </a:r>
            <a:endParaRPr sz="1800">
              <a:solidFill>
                <a:schemeClr val="dk1"/>
              </a:solidFill>
              <a:latin typeface="Open Sans"/>
              <a:ea typeface="Open Sans"/>
              <a:cs typeface="Open Sans"/>
              <a:sym typeface="Open Sans"/>
            </a:endParaRPr>
          </a:p>
        </p:txBody>
      </p:sp>
      <p:sp>
        <p:nvSpPr>
          <p:cNvPr id="694" name="Google Shape;694;p87"/>
          <p:cNvSpPr txBox="1"/>
          <p:nvPr/>
        </p:nvSpPr>
        <p:spPr>
          <a:xfrm>
            <a:off x="4796600" y="4283875"/>
            <a:ext cx="4075200" cy="1050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saving your changes so they are ready to be added to your branch</a:t>
            </a:r>
            <a:endParaRPr sz="1800">
              <a:latin typeface="Open Sans"/>
              <a:ea typeface="Open Sans"/>
              <a:cs typeface="Open Sans"/>
              <a:sym typeface="Open Sans"/>
            </a:endParaRPr>
          </a:p>
        </p:txBody>
      </p:sp>
      <p:sp>
        <p:nvSpPr>
          <p:cNvPr id="695" name="Google Shape;695;p87"/>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
        <p:nvSpPr>
          <p:cNvPr id="696" name="Google Shape;696;p87"/>
          <p:cNvSpPr txBox="1"/>
          <p:nvPr/>
        </p:nvSpPr>
        <p:spPr>
          <a:xfrm>
            <a:off x="4796600" y="3471175"/>
            <a:ext cx="4075200" cy="7059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to copy a repository to your computer </a:t>
            </a:r>
            <a:endParaRPr sz="1800" b="1" u="sng">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grpSp>
        <p:nvGrpSpPr>
          <p:cNvPr id="702" name="Google Shape;702;p88"/>
          <p:cNvGrpSpPr/>
          <p:nvPr/>
        </p:nvGrpSpPr>
        <p:grpSpPr>
          <a:xfrm>
            <a:off x="4736600" y="2515250"/>
            <a:ext cx="4195200" cy="2452496"/>
            <a:chOff x="174700" y="3408600"/>
            <a:chExt cx="4195200" cy="1304103"/>
          </a:xfrm>
        </p:grpSpPr>
        <p:sp>
          <p:nvSpPr>
            <p:cNvPr id="703" name="Google Shape;703;p88"/>
            <p:cNvSpPr/>
            <p:nvPr/>
          </p:nvSpPr>
          <p:spPr>
            <a:xfrm>
              <a:off x="174700" y="3621604"/>
              <a:ext cx="4195200" cy="10911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04" name="Google Shape;704;p88"/>
            <p:cNvSpPr/>
            <p:nvPr/>
          </p:nvSpPr>
          <p:spPr>
            <a:xfrm>
              <a:off x="174700" y="3408600"/>
              <a:ext cx="4195200" cy="21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Command Explanation</a:t>
              </a:r>
              <a:endParaRPr sz="1800" b="1" i="0" u="none" strike="noStrike" cap="none">
                <a:solidFill>
                  <a:srgbClr val="FFFFFF"/>
                </a:solidFill>
                <a:latin typeface="Open Sans"/>
                <a:ea typeface="Open Sans"/>
                <a:cs typeface="Open Sans"/>
                <a:sym typeface="Open Sans"/>
              </a:endParaRPr>
            </a:p>
          </p:txBody>
        </p:sp>
      </p:grpSp>
      <p:sp>
        <p:nvSpPr>
          <p:cNvPr id="705" name="Google Shape;705;p88"/>
          <p:cNvSpPr txBox="1"/>
          <p:nvPr/>
        </p:nvSpPr>
        <p:spPr>
          <a:xfrm>
            <a:off x="4797325" y="2951125"/>
            <a:ext cx="4075200" cy="2052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a:solidFill>
                  <a:schemeClr val="dk1"/>
                </a:solidFill>
                <a:latin typeface="Courier New"/>
                <a:ea typeface="Courier New"/>
                <a:cs typeface="Courier New"/>
                <a:sym typeface="Courier New"/>
              </a:rPr>
              <a:t>-m </a:t>
            </a:r>
            <a:r>
              <a:rPr lang="en" sz="1800">
                <a:latin typeface="Open Sans"/>
                <a:ea typeface="Open Sans"/>
                <a:cs typeface="Open Sans"/>
                <a:sym typeface="Open Sans"/>
              </a:rPr>
              <a:t>is a flag for message. That means that whatever comes after </a:t>
            </a:r>
            <a:r>
              <a:rPr lang="en" sz="1800">
                <a:solidFill>
                  <a:schemeClr val="dk1"/>
                </a:solidFill>
                <a:latin typeface="Courier New"/>
                <a:ea typeface="Courier New"/>
                <a:cs typeface="Courier New"/>
                <a:sym typeface="Courier New"/>
              </a:rPr>
              <a:t>-m</a:t>
            </a:r>
            <a:r>
              <a:rPr lang="en" sz="1800">
                <a:latin typeface="Open Sans"/>
                <a:ea typeface="Open Sans"/>
                <a:cs typeface="Open Sans"/>
                <a:sym typeface="Open Sans"/>
              </a:rPr>
              <a:t> is a message explaining your commit. Your commit message doesn't have any effect on your code; it's like a comment. </a:t>
            </a:r>
            <a:endParaRPr sz="1800">
              <a:latin typeface="Open Sans"/>
              <a:ea typeface="Open Sans"/>
              <a:cs typeface="Open Sans"/>
              <a:sym typeface="Open Sans"/>
            </a:endParaRPr>
          </a:p>
        </p:txBody>
      </p:sp>
      <p:sp>
        <p:nvSpPr>
          <p:cNvPr id="706" name="Google Shape;706;p88"/>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You'll use </a:t>
            </a:r>
            <a:r>
              <a:rPr lang="en" sz="1800">
                <a:solidFill>
                  <a:schemeClr val="dk1"/>
                </a:solidFill>
                <a:latin typeface="Courier New"/>
                <a:ea typeface="Courier New"/>
                <a:cs typeface="Courier New"/>
                <a:sym typeface="Courier New"/>
              </a:rPr>
              <a:t>git commit -m "explain your changes"</a:t>
            </a:r>
            <a:r>
              <a:rPr lang="en" sz="1800">
                <a:solidFill>
                  <a:schemeClr val="dk1"/>
                </a:solidFill>
                <a:latin typeface="Open Sans"/>
                <a:ea typeface="Open Sans"/>
                <a:cs typeface="Open Sans"/>
                <a:sym typeface="Open Sans"/>
              </a:rPr>
              <a:t> to add changes to your branch.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When you're ready to </a:t>
            </a:r>
            <a:r>
              <a:rPr lang="en" sz="1800" b="1">
                <a:solidFill>
                  <a:schemeClr val="dk1"/>
                </a:solidFill>
                <a:latin typeface="Open Sans"/>
                <a:ea typeface="Open Sans"/>
                <a:cs typeface="Open Sans"/>
                <a:sym typeface="Open Sans"/>
              </a:rPr>
              <a:t>push</a:t>
            </a:r>
            <a:r>
              <a:rPr lang="en" sz="1800">
                <a:solidFill>
                  <a:schemeClr val="dk1"/>
                </a:solidFill>
                <a:latin typeface="Open Sans"/>
                <a:ea typeface="Open Sans"/>
                <a:cs typeface="Open Sans"/>
                <a:sym typeface="Open Sans"/>
              </a:rPr>
              <a:t> your local changes to your repository on GitHub, you'll use </a:t>
            </a:r>
            <a:r>
              <a:rPr lang="en" sz="1800">
                <a:solidFill>
                  <a:schemeClr val="dk1"/>
                </a:solidFill>
                <a:latin typeface="Courier New"/>
                <a:ea typeface="Courier New"/>
                <a:cs typeface="Courier New"/>
                <a:sym typeface="Courier New"/>
              </a:rPr>
              <a:t>git push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grpSp>
        <p:nvGrpSpPr>
          <p:cNvPr id="707" name="Google Shape;707;p88"/>
          <p:cNvGrpSpPr/>
          <p:nvPr/>
        </p:nvGrpSpPr>
        <p:grpSpPr>
          <a:xfrm>
            <a:off x="4737325" y="4967750"/>
            <a:ext cx="4195208" cy="1172400"/>
            <a:chOff x="174700" y="3273600"/>
            <a:chExt cx="4195208" cy="1172400"/>
          </a:xfrm>
        </p:grpSpPr>
        <p:grpSp>
          <p:nvGrpSpPr>
            <p:cNvPr id="708" name="Google Shape;708;p88"/>
            <p:cNvGrpSpPr/>
            <p:nvPr/>
          </p:nvGrpSpPr>
          <p:grpSpPr>
            <a:xfrm>
              <a:off x="174700" y="3621600"/>
              <a:ext cx="4195208" cy="824400"/>
              <a:chOff x="160474" y="0"/>
              <a:chExt cx="5525100" cy="824400"/>
            </a:xfrm>
          </p:grpSpPr>
          <p:sp>
            <p:nvSpPr>
              <p:cNvPr id="709" name="Google Shape;709;p88"/>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10" name="Google Shape;710;p88"/>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push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add the changes on your computer to your GitHub repository. </a:t>
                </a:r>
                <a:endParaRPr sz="1800">
                  <a:latin typeface="Open Sans"/>
                  <a:ea typeface="Open Sans"/>
                  <a:cs typeface="Open Sans"/>
                  <a:sym typeface="Open Sans"/>
                </a:endParaRPr>
              </a:p>
            </p:txBody>
          </p:sp>
        </p:grpSp>
        <p:sp>
          <p:nvSpPr>
            <p:cNvPr id="711" name="Google Shape;711;p88"/>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12" name="Google Shape;712;p88"/>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718" name="Google Shape;718;p89"/>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make a pull request and have your PR merged on GitHub like before.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pull changes from GitHub to your local repository. </a:t>
            </a:r>
            <a:endParaRPr sz="1800">
              <a:solidFill>
                <a:schemeClr val="dk1"/>
              </a:solidFill>
              <a:latin typeface="Open Sans"/>
              <a:ea typeface="Open Sans"/>
              <a:cs typeface="Open Sans"/>
              <a:sym typeface="Open Sans"/>
            </a:endParaRPr>
          </a:p>
        </p:txBody>
      </p:sp>
      <p:grpSp>
        <p:nvGrpSpPr>
          <p:cNvPr id="719" name="Google Shape;719;p89"/>
          <p:cNvGrpSpPr/>
          <p:nvPr/>
        </p:nvGrpSpPr>
        <p:grpSpPr>
          <a:xfrm>
            <a:off x="4737325" y="3215150"/>
            <a:ext cx="4195208" cy="1172400"/>
            <a:chOff x="174700" y="3273600"/>
            <a:chExt cx="4195208" cy="1172400"/>
          </a:xfrm>
        </p:grpSpPr>
        <p:grpSp>
          <p:nvGrpSpPr>
            <p:cNvPr id="720" name="Google Shape;720;p89"/>
            <p:cNvGrpSpPr/>
            <p:nvPr/>
          </p:nvGrpSpPr>
          <p:grpSpPr>
            <a:xfrm>
              <a:off x="174700" y="3621600"/>
              <a:ext cx="4195208" cy="824400"/>
              <a:chOff x="160474" y="0"/>
              <a:chExt cx="5525100" cy="824400"/>
            </a:xfrm>
          </p:grpSpPr>
          <p:sp>
            <p:nvSpPr>
              <p:cNvPr id="721" name="Google Shape;721;p89"/>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22" name="Google Shape;722;p89"/>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solidFill>
                      <a:schemeClr val="dk1"/>
                    </a:solidFill>
                    <a:latin typeface="Open Sans"/>
                    <a:ea typeface="Open Sans"/>
                    <a:cs typeface="Open Sans"/>
                    <a:sym typeface="Open Sans"/>
                  </a:rPr>
                  <a:t>pull:</a:t>
                </a:r>
                <a:r>
                  <a:rPr lang="en" sz="1800">
                    <a:solidFill>
                      <a:schemeClr val="dk1"/>
                    </a:solidFill>
                    <a:latin typeface="Open Sans"/>
                    <a:ea typeface="Open Sans"/>
                    <a:cs typeface="Open Sans"/>
                    <a:sym typeface="Open Sans"/>
                  </a:rPr>
                  <a:t>  Bring changes from GitHub down to your local copy.</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sp>
          <p:nvSpPr>
            <p:cNvPr id="723" name="Google Shape;723;p89"/>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24" name="Google Shape;724;p89"/>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0"/>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0"/>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You might feel a little confused by committing, staging, and pushing your changes. Let's explore a visual representation! </a:t>
            </a:r>
            <a:endParaRPr sz="2800" b="1">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pic>
        <p:nvPicPr>
          <p:cNvPr id="736" name="Google Shape;736;p91"/>
          <p:cNvPicPr preferRelativeResize="0"/>
          <p:nvPr/>
        </p:nvPicPr>
        <p:blipFill>
          <a:blip r:embed="rId3">
            <a:alphaModFix/>
          </a:blip>
          <a:stretch>
            <a:fillRect/>
          </a:stretch>
        </p:blipFill>
        <p:spPr>
          <a:xfrm>
            <a:off x="2604700" y="2328200"/>
            <a:ext cx="3635600" cy="2899400"/>
          </a:xfrm>
          <a:prstGeom prst="rect">
            <a:avLst/>
          </a:prstGeom>
          <a:noFill/>
          <a:ln w="19050" cap="flat" cmpd="sng">
            <a:solidFill>
              <a:srgbClr val="434343"/>
            </a:solidFill>
            <a:prstDash val="solid"/>
            <a:round/>
            <a:headEnd type="none" w="sm" len="sm"/>
            <a:tailEnd type="none" w="sm" len="sm"/>
          </a:ln>
        </p:spPr>
      </p:pic>
      <p:sp>
        <p:nvSpPr>
          <p:cNvPr id="737" name="Google Shape;737;p91"/>
          <p:cNvSpPr/>
          <p:nvPr/>
        </p:nvSpPr>
        <p:spPr>
          <a:xfrm>
            <a:off x="2937775" y="2507925"/>
            <a:ext cx="896700" cy="4770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1"/>
          <p:cNvSpPr/>
          <p:nvPr/>
        </p:nvSpPr>
        <p:spPr>
          <a:xfrm>
            <a:off x="3672975" y="3022725"/>
            <a:ext cx="896700" cy="546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1"/>
          <p:cNvSpPr/>
          <p:nvPr/>
        </p:nvSpPr>
        <p:spPr>
          <a:xfrm>
            <a:off x="4692825" y="4180125"/>
            <a:ext cx="1264500" cy="9795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1"/>
          <p:cNvSpPr txBox="1"/>
          <p:nvPr/>
        </p:nvSpPr>
        <p:spPr>
          <a:xfrm>
            <a:off x="6505025" y="1991725"/>
            <a:ext cx="2526000" cy="3540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a:latin typeface="Open Sans"/>
                <a:ea typeface="Open Sans"/>
                <a:cs typeface="Open Sans"/>
                <a:sym typeface="Open Sans"/>
              </a:rPr>
              <a:t>Staging area</a:t>
            </a:r>
            <a:endParaRPr sz="1600" b="1">
              <a:latin typeface="Open Sans"/>
              <a:ea typeface="Open Sans"/>
              <a:cs typeface="Open Sans"/>
              <a:sym typeface="Open Sans"/>
            </a:endParaRPr>
          </a:p>
          <a:p>
            <a:pPr marL="0" lvl="0" indent="0" algn="l" rtl="0">
              <a:lnSpc>
                <a:spcPct val="150000"/>
              </a:lnSpc>
              <a:spcBef>
                <a:spcPts val="0"/>
              </a:spcBef>
              <a:spcAft>
                <a:spcPts val="0"/>
              </a:spcAft>
              <a:buNone/>
            </a:pPr>
            <a:r>
              <a:rPr lang="en" sz="1600">
                <a:latin typeface="Open Sans"/>
                <a:ea typeface="Open Sans"/>
                <a:cs typeface="Open Sans"/>
                <a:sym typeface="Open Sans"/>
              </a:rPr>
              <a:t>When you are happy with a group of changes and use </a:t>
            </a:r>
            <a:r>
              <a:rPr lang="en" sz="1600">
                <a:latin typeface="Courier New"/>
                <a:ea typeface="Courier New"/>
                <a:cs typeface="Courier New"/>
                <a:sym typeface="Courier New"/>
              </a:rPr>
              <a:t>git add</a:t>
            </a:r>
            <a:r>
              <a:rPr lang="en" sz="1600">
                <a:latin typeface="Open Sans"/>
                <a:ea typeface="Open Sans"/>
                <a:cs typeface="Open Sans"/>
                <a:sym typeface="Open Sans"/>
              </a:rPr>
              <a:t>, you are staging your changes. These are like called commits, and they are like rough drafts stored in a bundle.</a:t>
            </a:r>
            <a:endParaRPr sz="1600">
              <a:latin typeface="Open Sans"/>
              <a:ea typeface="Open Sans"/>
              <a:cs typeface="Open Sans"/>
              <a:sym typeface="Open Sans"/>
            </a:endParaRPr>
          </a:p>
        </p:txBody>
      </p:sp>
      <p:sp>
        <p:nvSpPr>
          <p:cNvPr id="741" name="Google Shape;741;p91"/>
          <p:cNvSpPr txBox="1"/>
          <p:nvPr/>
        </p:nvSpPr>
        <p:spPr>
          <a:xfrm>
            <a:off x="59675" y="2115388"/>
            <a:ext cx="2280300" cy="28194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1600" b="1">
                <a:latin typeface="Open Sans"/>
                <a:ea typeface="Open Sans"/>
                <a:cs typeface="Open Sans"/>
                <a:sym typeface="Open Sans"/>
              </a:rPr>
              <a:t>Working directory</a:t>
            </a:r>
            <a:endParaRPr sz="1600">
              <a:latin typeface="Open Sans"/>
              <a:ea typeface="Open Sans"/>
              <a:cs typeface="Open Sans"/>
              <a:sym typeface="Open Sans"/>
            </a:endParaRPr>
          </a:p>
          <a:p>
            <a:pPr marL="0" lvl="0" indent="0" algn="r" rtl="0">
              <a:lnSpc>
                <a:spcPct val="150000"/>
              </a:lnSpc>
              <a:spcBef>
                <a:spcPts val="0"/>
              </a:spcBef>
              <a:spcAft>
                <a:spcPts val="0"/>
              </a:spcAft>
              <a:buNone/>
            </a:pPr>
            <a:r>
              <a:rPr lang="en" sz="1600">
                <a:latin typeface="Open Sans"/>
                <a:ea typeface="Open Sans"/>
                <a:cs typeface="Open Sans"/>
                <a:sym typeface="Open Sans"/>
              </a:rPr>
              <a:t>Where the writing happens. This is when you are coding and saving your work. </a:t>
            </a:r>
            <a:endParaRPr sz="1600">
              <a:latin typeface="Open Sans"/>
              <a:ea typeface="Open Sans"/>
              <a:cs typeface="Open Sans"/>
              <a:sym typeface="Open Sans"/>
            </a:endParaRPr>
          </a:p>
        </p:txBody>
      </p:sp>
      <p:sp>
        <p:nvSpPr>
          <p:cNvPr id="742" name="Google Shape;742;p91"/>
          <p:cNvSpPr txBox="1"/>
          <p:nvPr/>
        </p:nvSpPr>
        <p:spPr>
          <a:xfrm>
            <a:off x="930000" y="5342825"/>
            <a:ext cx="7284000" cy="13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600" b="1">
                <a:latin typeface="Open Sans"/>
                <a:ea typeface="Open Sans"/>
                <a:cs typeface="Open Sans"/>
                <a:sym typeface="Open Sans"/>
              </a:rPr>
              <a:t>Repository</a:t>
            </a:r>
            <a:endParaRPr sz="1600" b="1">
              <a:latin typeface="Open Sans"/>
              <a:ea typeface="Open Sans"/>
              <a:cs typeface="Open Sans"/>
              <a:sym typeface="Open Sans"/>
            </a:endParaRPr>
          </a:p>
          <a:p>
            <a:pPr marL="0" lvl="0" indent="0" algn="ctr" rtl="0">
              <a:lnSpc>
                <a:spcPct val="150000"/>
              </a:lnSpc>
              <a:spcBef>
                <a:spcPts val="0"/>
              </a:spcBef>
              <a:spcAft>
                <a:spcPts val="0"/>
              </a:spcAft>
              <a:buNone/>
            </a:pPr>
            <a:r>
              <a:rPr lang="en" sz="1600">
                <a:latin typeface="Open Sans"/>
                <a:ea typeface="Open Sans"/>
                <a:cs typeface="Open Sans"/>
                <a:sym typeface="Open Sans"/>
              </a:rPr>
              <a:t> When you are happy with your commits, you </a:t>
            </a:r>
            <a:r>
              <a:rPr lang="en" sz="1600">
                <a:latin typeface="Courier New"/>
                <a:ea typeface="Courier New"/>
                <a:cs typeface="Courier New"/>
                <a:sym typeface="Courier New"/>
              </a:rPr>
              <a:t>commit</a:t>
            </a:r>
            <a:r>
              <a:rPr lang="en" sz="1600">
                <a:latin typeface="Open Sans"/>
                <a:ea typeface="Open Sans"/>
                <a:cs typeface="Open Sans"/>
                <a:sym typeface="Open Sans"/>
              </a:rPr>
              <a:t> them to the repository. These are like final drafts stored more permanently in a drawer</a:t>
            </a:r>
            <a:endParaRPr sz="1600">
              <a:latin typeface="Open Sans"/>
              <a:ea typeface="Open Sans"/>
              <a:cs typeface="Open Sans"/>
              <a:sym typeface="Open Sans"/>
            </a:endParaRPr>
          </a:p>
        </p:txBody>
      </p:sp>
      <p:cxnSp>
        <p:nvCxnSpPr>
          <p:cNvPr id="743" name="Google Shape;743;p91"/>
          <p:cNvCxnSpPr>
            <a:stCxn id="740" idx="1"/>
            <a:endCxn id="737" idx="3"/>
          </p:cNvCxnSpPr>
          <p:nvPr/>
        </p:nvCxnSpPr>
        <p:spPr>
          <a:xfrm rot="10800000">
            <a:off x="3834425" y="2746525"/>
            <a:ext cx="2670600" cy="1015500"/>
          </a:xfrm>
          <a:prstGeom prst="straightConnector1">
            <a:avLst/>
          </a:prstGeom>
          <a:noFill/>
          <a:ln w="28575" cap="flat" cmpd="sng">
            <a:solidFill>
              <a:srgbClr val="FF0000"/>
            </a:solidFill>
            <a:prstDash val="dash"/>
            <a:round/>
            <a:headEnd type="none" w="med" len="med"/>
            <a:tailEnd type="triangle" w="med" len="med"/>
          </a:ln>
        </p:spPr>
      </p:cxnSp>
      <p:cxnSp>
        <p:nvCxnSpPr>
          <p:cNvPr id="744" name="Google Shape;744;p91"/>
          <p:cNvCxnSpPr>
            <a:stCxn id="741" idx="3"/>
            <a:endCxn id="738" idx="1"/>
          </p:cNvCxnSpPr>
          <p:nvPr/>
        </p:nvCxnSpPr>
        <p:spPr>
          <a:xfrm rot="10800000" flipH="1">
            <a:off x="2339975" y="3296188"/>
            <a:ext cx="1332900" cy="228900"/>
          </a:xfrm>
          <a:prstGeom prst="straightConnector1">
            <a:avLst/>
          </a:prstGeom>
          <a:noFill/>
          <a:ln w="28575" cap="flat" cmpd="sng">
            <a:solidFill>
              <a:srgbClr val="FF0000"/>
            </a:solidFill>
            <a:prstDash val="dash"/>
            <a:round/>
            <a:headEnd type="none" w="med" len="med"/>
            <a:tailEnd type="triangle" w="med" len="med"/>
          </a:ln>
        </p:spPr>
      </p:cxnSp>
      <p:cxnSp>
        <p:nvCxnSpPr>
          <p:cNvPr id="745" name="Google Shape;745;p91"/>
          <p:cNvCxnSpPr>
            <a:stCxn id="742" idx="0"/>
            <a:endCxn id="739" idx="1"/>
          </p:cNvCxnSpPr>
          <p:nvPr/>
        </p:nvCxnSpPr>
        <p:spPr>
          <a:xfrm rot="10800000" flipH="1">
            <a:off x="4572000" y="4669925"/>
            <a:ext cx="120900" cy="672900"/>
          </a:xfrm>
          <a:prstGeom prst="straightConnector1">
            <a:avLst/>
          </a:prstGeom>
          <a:noFill/>
          <a:ln w="28575" cap="flat" cmpd="sng">
            <a:solidFill>
              <a:srgbClr val="FF0000"/>
            </a:solidFill>
            <a:prstDash val="dash"/>
            <a:round/>
            <a:headEnd type="none" w="med" len="med"/>
            <a:tailEnd type="triangle" w="med" len="med"/>
          </a:ln>
        </p:spPr>
      </p:cxnSp>
      <p:sp>
        <p:nvSpPr>
          <p:cNvPr id="746" name="Google Shape;746;p91"/>
          <p:cNvSpPr txBox="1"/>
          <p:nvPr/>
        </p:nvSpPr>
        <p:spPr>
          <a:xfrm>
            <a:off x="161550" y="1376175"/>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There are three main phases of Git. You can think of these like a work desk! </a:t>
            </a:r>
            <a:endParaRPr sz="18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Here's another visual representation of what you just saw. </a:t>
            </a:r>
            <a:endParaRPr sz="2800" b="1">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sp>
        <p:nvSpPr>
          <p:cNvPr id="758" name="Google Shape;758;p93"/>
          <p:cNvSpPr/>
          <p:nvPr/>
        </p:nvSpPr>
        <p:spPr>
          <a:xfrm>
            <a:off x="2994600" y="4331450"/>
            <a:ext cx="6149400" cy="1007400"/>
          </a:xfrm>
          <a:prstGeom prst="rect">
            <a:avLst/>
          </a:pr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759" name="Google Shape;759;p93"/>
          <p:cNvGrpSpPr/>
          <p:nvPr/>
        </p:nvGrpSpPr>
        <p:grpSpPr>
          <a:xfrm>
            <a:off x="105350" y="3572781"/>
            <a:ext cx="5778551" cy="3014966"/>
            <a:chOff x="3251200" y="3049219"/>
            <a:chExt cx="5778551" cy="3014966"/>
          </a:xfrm>
        </p:grpSpPr>
        <p:sp>
          <p:nvSpPr>
            <p:cNvPr id="760" name="Google Shape;760;p93"/>
            <p:cNvSpPr/>
            <p:nvPr/>
          </p:nvSpPr>
          <p:spPr>
            <a:xfrm>
              <a:off x="3251200" y="3807885"/>
              <a:ext cx="2889300" cy="2256300"/>
            </a:xfrm>
            <a:custGeom>
              <a:avLst/>
              <a:gdLst/>
              <a:ahLst/>
              <a:cxnLst/>
              <a:rect l="l" t="t" r="r" b="b"/>
              <a:pathLst>
                <a:path w="120000" h="120000" extrusionOk="0">
                  <a:moveTo>
                    <a:pt x="0" y="53583"/>
                  </a:moveTo>
                  <a:lnTo>
                    <a:pt x="120000" y="120000"/>
                  </a:lnTo>
                  <a:lnTo>
                    <a:pt x="120000" y="44240"/>
                  </a:lnTo>
                  <a:lnTo>
                    <a:pt x="39912" y="0"/>
                  </a:lnTo>
                  <a:lnTo>
                    <a:pt x="0" y="53583"/>
                  </a:lnTo>
                  <a:close/>
                </a:path>
              </a:pathLst>
            </a:cu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1" name="Google Shape;761;p93"/>
            <p:cNvSpPr/>
            <p:nvPr/>
          </p:nvSpPr>
          <p:spPr>
            <a:xfrm>
              <a:off x="6140451" y="3807885"/>
              <a:ext cx="2889300" cy="2256300"/>
            </a:xfrm>
            <a:custGeom>
              <a:avLst/>
              <a:gdLst/>
              <a:ahLst/>
              <a:cxnLst/>
              <a:rect l="l" t="t" r="r" b="b"/>
              <a:pathLst>
                <a:path w="120000" h="120000" extrusionOk="0">
                  <a:moveTo>
                    <a:pt x="0" y="120000"/>
                  </a:moveTo>
                  <a:lnTo>
                    <a:pt x="120000" y="53583"/>
                  </a:lnTo>
                  <a:lnTo>
                    <a:pt x="80000" y="0"/>
                  </a:lnTo>
                  <a:lnTo>
                    <a:pt x="0" y="44240"/>
                  </a:lnTo>
                  <a:lnTo>
                    <a:pt x="0" y="120000"/>
                  </a:lnTo>
                  <a:close/>
                </a:path>
              </a:pathLst>
            </a:custGeom>
            <a:solidFill>
              <a:srgbClr val="1772A2"/>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2" name="Google Shape;762;p93"/>
            <p:cNvSpPr/>
            <p:nvPr/>
          </p:nvSpPr>
          <p:spPr>
            <a:xfrm>
              <a:off x="4205574" y="3049219"/>
              <a:ext cx="3864000" cy="15927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5C2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763" name="Google Shape;763;p93"/>
          <p:cNvSpPr/>
          <p:nvPr/>
        </p:nvSpPr>
        <p:spPr>
          <a:xfrm>
            <a:off x="2994600" y="3321800"/>
            <a:ext cx="6149400" cy="1009800"/>
          </a:xfrm>
          <a:prstGeom prst="rect">
            <a:avLst/>
          </a:pr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764" name="Google Shape;764;p93"/>
          <p:cNvGrpSpPr/>
          <p:nvPr/>
        </p:nvGrpSpPr>
        <p:grpSpPr>
          <a:xfrm>
            <a:off x="1066317" y="2930213"/>
            <a:ext cx="3854584" cy="2233167"/>
            <a:chOff x="4212167" y="2406651"/>
            <a:chExt cx="3854584" cy="2233167"/>
          </a:xfrm>
        </p:grpSpPr>
        <p:grpSp>
          <p:nvGrpSpPr>
            <p:cNvPr id="765" name="Google Shape;765;p93"/>
            <p:cNvGrpSpPr/>
            <p:nvPr/>
          </p:nvGrpSpPr>
          <p:grpSpPr>
            <a:xfrm>
              <a:off x="4212167" y="2783418"/>
              <a:ext cx="3854584" cy="1856400"/>
              <a:chOff x="4212167" y="2783418"/>
              <a:chExt cx="3854584" cy="1856400"/>
            </a:xfrm>
          </p:grpSpPr>
          <p:sp>
            <p:nvSpPr>
              <p:cNvPr id="766" name="Google Shape;766;p93"/>
              <p:cNvSpPr/>
              <p:nvPr/>
            </p:nvSpPr>
            <p:spPr>
              <a:xfrm>
                <a:off x="4212167" y="2783418"/>
                <a:ext cx="1928400" cy="1856400"/>
              </a:xfrm>
              <a:custGeom>
                <a:avLst/>
                <a:gdLst/>
                <a:ahLst/>
                <a:cxnLst/>
                <a:rect l="l" t="t" r="r" b="b"/>
                <a:pathLst>
                  <a:path w="120000" h="120000" extrusionOk="0">
                    <a:moveTo>
                      <a:pt x="60856" y="0"/>
                    </a:moveTo>
                    <a:lnTo>
                      <a:pt x="0" y="66225"/>
                    </a:lnTo>
                    <a:lnTo>
                      <a:pt x="119999" y="120000"/>
                    </a:lnTo>
                    <a:lnTo>
                      <a:pt x="119999" y="26545"/>
                    </a:lnTo>
                    <a:lnTo>
                      <a:pt x="60856" y="0"/>
                    </a:lnTo>
                    <a:close/>
                  </a:path>
                </a:pathLst>
              </a:cu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67" name="Google Shape;767;p93"/>
              <p:cNvSpPr/>
              <p:nvPr/>
            </p:nvSpPr>
            <p:spPr>
              <a:xfrm>
                <a:off x="6140451" y="2783418"/>
                <a:ext cx="1926300" cy="1856400"/>
              </a:xfrm>
              <a:custGeom>
                <a:avLst/>
                <a:gdLst/>
                <a:ahLst/>
                <a:cxnLst/>
                <a:rect l="l" t="t" r="r" b="b"/>
                <a:pathLst>
                  <a:path w="120000" h="120000" extrusionOk="0">
                    <a:moveTo>
                      <a:pt x="0" y="26545"/>
                    </a:moveTo>
                    <a:lnTo>
                      <a:pt x="0" y="120000"/>
                    </a:lnTo>
                    <a:lnTo>
                      <a:pt x="119999" y="66225"/>
                    </a:lnTo>
                    <a:lnTo>
                      <a:pt x="59076" y="0"/>
                    </a:lnTo>
                    <a:lnTo>
                      <a:pt x="0" y="26545"/>
                    </a:lnTo>
                    <a:close/>
                  </a:path>
                </a:pathLst>
              </a:custGeom>
              <a:solidFill>
                <a:srgbClr val="1D7C91"/>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768" name="Google Shape;768;p93"/>
            <p:cNvSpPr/>
            <p:nvPr/>
          </p:nvSpPr>
          <p:spPr>
            <a:xfrm>
              <a:off x="5190067" y="2406651"/>
              <a:ext cx="1902000" cy="7875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3CE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769" name="Google Shape;769;p93"/>
          <p:cNvSpPr/>
          <p:nvPr/>
        </p:nvSpPr>
        <p:spPr>
          <a:xfrm>
            <a:off x="2994600" y="2314275"/>
            <a:ext cx="6149400" cy="1007400"/>
          </a:xfrm>
          <a:prstGeom prst="rect">
            <a:avLst/>
          </a:pr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70" name="Google Shape;770;p93"/>
          <p:cNvSpPr/>
          <p:nvPr/>
        </p:nvSpPr>
        <p:spPr>
          <a:xfrm>
            <a:off x="4768600" y="2530175"/>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Repository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Final draft, permanent </a:t>
            </a:r>
            <a:endParaRPr sz="1600">
              <a:latin typeface="Open Sans"/>
              <a:ea typeface="Open Sans"/>
              <a:cs typeface="Open Sans"/>
              <a:sym typeface="Open Sans"/>
            </a:endParaRPr>
          </a:p>
        </p:txBody>
      </p:sp>
      <p:grpSp>
        <p:nvGrpSpPr>
          <p:cNvPr id="771" name="Google Shape;771;p93"/>
          <p:cNvGrpSpPr/>
          <p:nvPr/>
        </p:nvGrpSpPr>
        <p:grpSpPr>
          <a:xfrm>
            <a:off x="2044217" y="2314263"/>
            <a:ext cx="1898684" cy="1403400"/>
            <a:chOff x="5190067" y="1790701"/>
            <a:chExt cx="1898684" cy="1403400"/>
          </a:xfrm>
        </p:grpSpPr>
        <p:sp>
          <p:nvSpPr>
            <p:cNvPr id="772" name="Google Shape;772;p93"/>
            <p:cNvSpPr/>
            <p:nvPr/>
          </p:nvSpPr>
          <p:spPr>
            <a:xfrm>
              <a:off x="6140451" y="1790701"/>
              <a:ext cx="948300" cy="1403400"/>
            </a:xfrm>
            <a:custGeom>
              <a:avLst/>
              <a:gdLst/>
              <a:ahLst/>
              <a:cxnLst/>
              <a:rect l="l" t="t" r="r" b="b"/>
              <a:pathLst>
                <a:path w="120000" h="120000" extrusionOk="0">
                  <a:moveTo>
                    <a:pt x="0" y="0"/>
                  </a:moveTo>
                  <a:lnTo>
                    <a:pt x="0" y="120000"/>
                  </a:lnTo>
                  <a:lnTo>
                    <a:pt x="119999" y="84886"/>
                  </a:lnTo>
                  <a:lnTo>
                    <a:pt x="0" y="0"/>
                  </a:lnTo>
                  <a:close/>
                </a:path>
              </a:pathLst>
            </a:custGeom>
            <a:solidFill>
              <a:srgbClr val="809D1F"/>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773" name="Google Shape;773;p93"/>
            <p:cNvSpPr/>
            <p:nvPr/>
          </p:nvSpPr>
          <p:spPr>
            <a:xfrm>
              <a:off x="5190067" y="1790701"/>
              <a:ext cx="950400" cy="1403400"/>
            </a:xfrm>
            <a:custGeom>
              <a:avLst/>
              <a:gdLst/>
              <a:ahLst/>
              <a:cxnLst/>
              <a:rect l="l" t="t" r="r" b="b"/>
              <a:pathLst>
                <a:path w="120000" h="120000" extrusionOk="0">
                  <a:moveTo>
                    <a:pt x="120000" y="0"/>
                  </a:moveTo>
                  <a:lnTo>
                    <a:pt x="0" y="84886"/>
                  </a:lnTo>
                  <a:lnTo>
                    <a:pt x="120000" y="120000"/>
                  </a:lnTo>
                  <a:lnTo>
                    <a:pt x="120000" y="0"/>
                  </a:lnTo>
                  <a:close/>
                </a:path>
              </a:pathLst>
            </a:cu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774" name="Google Shape;774;p93"/>
          <p:cNvSpPr/>
          <p:nvPr/>
        </p:nvSpPr>
        <p:spPr>
          <a:xfrm>
            <a:off x="5817850" y="3498813"/>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Staging Area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rough draft</a:t>
            </a:r>
            <a:endParaRPr sz="1600">
              <a:latin typeface="Open Sans"/>
              <a:ea typeface="Open Sans"/>
              <a:cs typeface="Open Sans"/>
              <a:sym typeface="Open Sans"/>
            </a:endParaRPr>
          </a:p>
        </p:txBody>
      </p:sp>
      <p:sp>
        <p:nvSpPr>
          <p:cNvPr id="775" name="Google Shape;775;p93"/>
          <p:cNvSpPr/>
          <p:nvPr/>
        </p:nvSpPr>
        <p:spPr>
          <a:xfrm>
            <a:off x="6658575" y="4507400"/>
            <a:ext cx="24000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Working Directory </a:t>
            </a:r>
            <a:r>
              <a:rPr lang="en" sz="1800">
                <a:solidFill>
                  <a:srgbClr val="FFFFFF"/>
                </a:solidFill>
                <a:latin typeface="Open Sans Light"/>
                <a:ea typeface="Open Sans Light"/>
                <a:cs typeface="Open Sans Light"/>
                <a:sym typeface="Open Sans Light"/>
              </a:rPr>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workspace, local on your machine</a:t>
            </a:r>
            <a:endParaRPr sz="1600">
              <a:latin typeface="Open Sans"/>
              <a:ea typeface="Open Sans"/>
              <a:cs typeface="Open Sans"/>
              <a:sym typeface="Open Sans"/>
            </a:endParaRPr>
          </a:p>
        </p:txBody>
      </p:sp>
      <p:pic>
        <p:nvPicPr>
          <p:cNvPr id="776" name="Google Shape;776;p93"/>
          <p:cNvPicPr preferRelativeResize="0"/>
          <p:nvPr/>
        </p:nvPicPr>
        <p:blipFill>
          <a:blip r:embed="rId3">
            <a:alphaModFix/>
          </a:blip>
          <a:stretch>
            <a:fillRect/>
          </a:stretch>
        </p:blipFill>
        <p:spPr>
          <a:xfrm>
            <a:off x="4066100" y="2490220"/>
            <a:ext cx="655500" cy="655500"/>
          </a:xfrm>
          <a:prstGeom prst="rect">
            <a:avLst/>
          </a:prstGeom>
          <a:noFill/>
          <a:ln>
            <a:noFill/>
          </a:ln>
        </p:spPr>
      </p:pic>
      <p:pic>
        <p:nvPicPr>
          <p:cNvPr id="777" name="Google Shape;777;p93"/>
          <p:cNvPicPr preferRelativeResize="0"/>
          <p:nvPr/>
        </p:nvPicPr>
        <p:blipFill>
          <a:blip r:embed="rId4">
            <a:alphaModFix/>
          </a:blip>
          <a:stretch>
            <a:fillRect/>
          </a:stretch>
        </p:blipFill>
        <p:spPr>
          <a:xfrm>
            <a:off x="4961300" y="3456587"/>
            <a:ext cx="739950" cy="739950"/>
          </a:xfrm>
          <a:prstGeom prst="rect">
            <a:avLst/>
          </a:prstGeom>
          <a:noFill/>
          <a:ln>
            <a:noFill/>
          </a:ln>
        </p:spPr>
      </p:pic>
      <p:pic>
        <p:nvPicPr>
          <p:cNvPr id="778" name="Google Shape;778;p93"/>
          <p:cNvPicPr preferRelativeResize="0"/>
          <p:nvPr/>
        </p:nvPicPr>
        <p:blipFill>
          <a:blip r:embed="rId5">
            <a:alphaModFix/>
          </a:blip>
          <a:stretch>
            <a:fillRect/>
          </a:stretch>
        </p:blipFill>
        <p:spPr>
          <a:xfrm>
            <a:off x="5926876" y="4507400"/>
            <a:ext cx="655500" cy="655500"/>
          </a:xfrm>
          <a:prstGeom prst="rect">
            <a:avLst/>
          </a:prstGeom>
          <a:noFill/>
          <a:ln>
            <a:noFill/>
          </a:ln>
        </p:spPr>
      </p:pic>
      <p:cxnSp>
        <p:nvCxnSpPr>
          <p:cNvPr id="779" name="Google Shape;779;p93"/>
          <p:cNvCxnSpPr/>
          <p:nvPr/>
        </p:nvCxnSpPr>
        <p:spPr>
          <a:xfrm rot="10800000" flipH="1">
            <a:off x="507275" y="3957600"/>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780" name="Google Shape;780;p93"/>
          <p:cNvCxnSpPr/>
          <p:nvPr/>
        </p:nvCxnSpPr>
        <p:spPr>
          <a:xfrm>
            <a:off x="507275" y="3967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1" name="Google Shape;781;p93"/>
          <p:cNvCxnSpPr/>
          <p:nvPr/>
        </p:nvCxnSpPr>
        <p:spPr>
          <a:xfrm>
            <a:off x="507275" y="4729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2" name="Google Shape;782;p93"/>
          <p:cNvCxnSpPr/>
          <p:nvPr/>
        </p:nvCxnSpPr>
        <p:spPr>
          <a:xfrm rot="10800000" flipH="1">
            <a:off x="507275" y="5092800"/>
            <a:ext cx="267900" cy="9600"/>
          </a:xfrm>
          <a:prstGeom prst="straightConnector1">
            <a:avLst/>
          </a:prstGeom>
          <a:noFill/>
          <a:ln w="19050" cap="flat" cmpd="sng">
            <a:solidFill>
              <a:schemeClr val="dk2"/>
            </a:solidFill>
            <a:prstDash val="solid"/>
            <a:round/>
            <a:headEnd type="none" w="med" len="med"/>
            <a:tailEnd type="none" w="med" len="med"/>
          </a:ln>
        </p:spPr>
      </p:cxnSp>
      <p:sp>
        <p:nvSpPr>
          <p:cNvPr id="783" name="Google Shape;783;p93"/>
          <p:cNvSpPr txBox="1"/>
          <p:nvPr/>
        </p:nvSpPr>
        <p:spPr>
          <a:xfrm>
            <a:off x="-275650" y="4314600"/>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add</a:t>
            </a:r>
            <a:endParaRPr sz="1800">
              <a:latin typeface="Open Sans"/>
              <a:ea typeface="Open Sans"/>
              <a:cs typeface="Open Sans"/>
              <a:sym typeface="Open Sans"/>
            </a:endParaRPr>
          </a:p>
        </p:txBody>
      </p:sp>
      <p:cxnSp>
        <p:nvCxnSpPr>
          <p:cNvPr id="784" name="Google Shape;784;p93"/>
          <p:cNvCxnSpPr/>
          <p:nvPr/>
        </p:nvCxnSpPr>
        <p:spPr>
          <a:xfrm rot="10800000" flipH="1">
            <a:off x="1644850" y="2675275"/>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785" name="Google Shape;785;p93"/>
          <p:cNvCxnSpPr/>
          <p:nvPr/>
        </p:nvCxnSpPr>
        <p:spPr>
          <a:xfrm>
            <a:off x="1644850" y="26848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6" name="Google Shape;786;p93"/>
          <p:cNvCxnSpPr/>
          <p:nvPr/>
        </p:nvCxnSpPr>
        <p:spPr>
          <a:xfrm>
            <a:off x="1644850" y="34565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787" name="Google Shape;787;p93"/>
          <p:cNvCxnSpPr/>
          <p:nvPr/>
        </p:nvCxnSpPr>
        <p:spPr>
          <a:xfrm rot="10800000" flipH="1">
            <a:off x="1644850" y="3821900"/>
            <a:ext cx="267900" cy="9600"/>
          </a:xfrm>
          <a:prstGeom prst="straightConnector1">
            <a:avLst/>
          </a:prstGeom>
          <a:noFill/>
          <a:ln w="19050" cap="flat" cmpd="sng">
            <a:solidFill>
              <a:schemeClr val="dk2"/>
            </a:solidFill>
            <a:prstDash val="solid"/>
            <a:round/>
            <a:headEnd type="none" w="med" len="med"/>
            <a:tailEnd type="none" w="med" len="med"/>
          </a:ln>
        </p:spPr>
      </p:cxnSp>
      <p:sp>
        <p:nvSpPr>
          <p:cNvPr id="788" name="Google Shape;788;p93"/>
          <p:cNvSpPr txBox="1"/>
          <p:nvPr/>
        </p:nvSpPr>
        <p:spPr>
          <a:xfrm>
            <a:off x="653425" y="3037988"/>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commit</a:t>
            </a:r>
            <a:endParaRPr sz="1800">
              <a:latin typeface="Open Sans"/>
              <a:ea typeface="Open Sans"/>
              <a:cs typeface="Open Sans"/>
              <a:sym typeface="Open Sans"/>
            </a:endParaRPr>
          </a:p>
        </p:txBody>
      </p:sp>
      <p:sp>
        <p:nvSpPr>
          <p:cNvPr id="789" name="Google Shape;789;p93"/>
          <p:cNvSpPr txBox="1"/>
          <p:nvPr/>
        </p:nvSpPr>
        <p:spPr>
          <a:xfrm>
            <a:off x="254200" y="1729775"/>
            <a:ext cx="45144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Use the staging area to build a commit</a:t>
            </a:r>
            <a:endParaRPr sz="1800">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4"/>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Let's try it. </a:t>
            </a:r>
            <a:endParaRPr sz="2800" b="1">
              <a:solidFill>
                <a:schemeClr val="lt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sp>
        <p:nvSpPr>
          <p:cNvPr id="801" name="Google Shape;801;p95"/>
          <p:cNvSpPr txBox="1"/>
          <p:nvPr/>
        </p:nvSpPr>
        <p:spPr>
          <a:xfrm>
            <a:off x="1380450" y="2390175"/>
            <a:ext cx="6383100" cy="714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From your profile or homepage on GitHub, click New. </a:t>
            </a:r>
            <a:endParaRPr sz="1800">
              <a:solidFill>
                <a:srgbClr val="353535"/>
              </a:solidFill>
              <a:latin typeface="Open Sans"/>
              <a:ea typeface="Open Sans"/>
              <a:cs typeface="Open Sans"/>
              <a:sym typeface="Open Sans"/>
            </a:endParaRPr>
          </a:p>
        </p:txBody>
      </p:sp>
      <p:sp>
        <p:nvSpPr>
          <p:cNvPr id="802" name="Google Shape;802;p95"/>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1800">
                <a:solidFill>
                  <a:srgbClr val="353535"/>
                </a:solidFill>
                <a:latin typeface="Open Sans"/>
                <a:ea typeface="Open Sans"/>
                <a:cs typeface="Open Sans"/>
                <a:sym typeface="Open Sans"/>
              </a:rPr>
              <a:t>Let's create a new repository on GitHub and work with it locally. </a:t>
            </a:r>
            <a:endParaRPr sz="1800">
              <a:solidFill>
                <a:srgbClr val="353535"/>
              </a:solidFill>
              <a:latin typeface="Open Sans"/>
              <a:ea typeface="Open Sans"/>
              <a:cs typeface="Open Sans"/>
              <a:sym typeface="Open Sans"/>
            </a:endParaRPr>
          </a:p>
        </p:txBody>
      </p:sp>
      <p:pic>
        <p:nvPicPr>
          <p:cNvPr id="803" name="Google Shape;803;p95"/>
          <p:cNvPicPr preferRelativeResize="0"/>
          <p:nvPr/>
        </p:nvPicPr>
        <p:blipFill rotWithShape="1">
          <a:blip r:embed="rId3">
            <a:alphaModFix/>
          </a:blip>
          <a:srcRect t="2005" b="30239"/>
          <a:stretch/>
        </p:blipFill>
        <p:spPr>
          <a:xfrm>
            <a:off x="1380450" y="3250200"/>
            <a:ext cx="6383100" cy="2289725"/>
          </a:xfrm>
          <a:prstGeom prst="rect">
            <a:avLst/>
          </a:prstGeom>
          <a:noFill/>
          <a:ln w="19050" cap="flat" cmpd="sng">
            <a:solidFill>
              <a:schemeClr val="dk2"/>
            </a:solidFill>
            <a:prstDash val="solid"/>
            <a:round/>
            <a:headEnd type="none" w="sm" len="sm"/>
            <a:tailEnd type="none" w="sm" len="sm"/>
          </a:ln>
        </p:spPr>
      </p:pic>
      <p:sp>
        <p:nvSpPr>
          <p:cNvPr id="804" name="Google Shape;804;p95"/>
          <p:cNvSpPr/>
          <p:nvPr/>
        </p:nvSpPr>
        <p:spPr>
          <a:xfrm>
            <a:off x="7025725" y="3741650"/>
            <a:ext cx="525000" cy="290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6"/>
          <p:cNvSpPr txBox="1"/>
          <p:nvPr/>
        </p:nvSpPr>
        <p:spPr>
          <a:xfrm>
            <a:off x="161550" y="1853900"/>
            <a:ext cx="3552900" cy="446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Name your repository (repo) whatever you want! We chose </a:t>
            </a:r>
            <a:r>
              <a:rPr lang="en" sz="1800">
                <a:solidFill>
                  <a:srgbClr val="353535"/>
                </a:solidFill>
                <a:latin typeface="Consolas"/>
                <a:ea typeface="Consolas"/>
                <a:cs typeface="Consolas"/>
                <a:sym typeface="Consolas"/>
              </a:rPr>
              <a:t>hello-world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Write a sentence describing your repo.</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Initialize this repository with a README</a:t>
            </a:r>
            <a:r>
              <a:rPr lang="en" sz="1800">
                <a:solidFill>
                  <a:srgbClr val="353535"/>
                </a:solidFill>
                <a:latin typeface="Open Sans"/>
                <a:ea typeface="Open Sans"/>
                <a:cs typeface="Open Sans"/>
                <a:sym typeface="Open Sans"/>
              </a:rPr>
              <a:t>. </a:t>
            </a:r>
            <a:endParaRPr sz="1800" b="1">
              <a:solidFill>
                <a:srgbClr val="5EA5E5"/>
              </a:solidFill>
              <a:latin typeface="Open Sans"/>
              <a:ea typeface="Open Sans"/>
              <a:cs typeface="Open Sans"/>
              <a:sym typeface="Open Sans"/>
            </a:endParaRPr>
          </a:p>
        </p:txBody>
      </p:sp>
      <p:sp>
        <p:nvSpPr>
          <p:cNvPr id="810" name="Google Shape;810;p9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11" name="Google Shape;811;p96"/>
          <p:cNvGrpSpPr/>
          <p:nvPr/>
        </p:nvGrpSpPr>
        <p:grpSpPr>
          <a:xfrm>
            <a:off x="3842451" y="1850800"/>
            <a:ext cx="5060975" cy="4096049"/>
            <a:chOff x="3842451" y="2155600"/>
            <a:chExt cx="5060975" cy="4096049"/>
          </a:xfrm>
        </p:grpSpPr>
        <p:pic>
          <p:nvPicPr>
            <p:cNvPr id="812" name="Google Shape;812;p96"/>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13" name="Google Shape;813;p96"/>
            <p:cNvSpPr/>
            <p:nvPr/>
          </p:nvSpPr>
          <p:spPr>
            <a:xfrm>
              <a:off x="5160450" y="2947225"/>
              <a:ext cx="17313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6"/>
            <p:cNvSpPr/>
            <p:nvPr/>
          </p:nvSpPr>
          <p:spPr>
            <a:xfrm>
              <a:off x="3987650" y="4924200"/>
              <a:ext cx="4411800" cy="82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96"/>
          <p:cNvSpPr/>
          <p:nvPr/>
        </p:nvSpPr>
        <p:spPr>
          <a:xfrm>
            <a:off x="3942975" y="3301425"/>
            <a:ext cx="46578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p:nvPr/>
        </p:nvSpPr>
        <p:spPr>
          <a:xfrm>
            <a:off x="161550" y="1852900"/>
            <a:ext cx="6439800" cy="4457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Make an account on GitHub.</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Fork the repo that contains the source code for the website you just looked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Add your hometown and make a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Comment on someone else's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The workshop organizer will approve and merge pull requests.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Refresh the main website to see people being added!</a:t>
            </a:r>
            <a:endParaRPr sz="1800">
              <a:solidFill>
                <a:srgbClr val="353535"/>
              </a:solidFill>
              <a:latin typeface="Open Sans"/>
              <a:ea typeface="Open Sans"/>
              <a:cs typeface="Open Sans"/>
              <a:sym typeface="Open Sans"/>
            </a:endParaRPr>
          </a:p>
        </p:txBody>
      </p:sp>
      <p:pic>
        <p:nvPicPr>
          <p:cNvPr id="304" name="Google Shape;304;p43"/>
          <p:cNvPicPr preferRelativeResize="0"/>
          <p:nvPr/>
        </p:nvPicPr>
        <p:blipFill>
          <a:blip r:embed="rId3">
            <a:alphaModFix/>
          </a:blip>
          <a:stretch>
            <a:fillRect/>
          </a:stretch>
        </p:blipFill>
        <p:spPr>
          <a:xfrm>
            <a:off x="6744600" y="4087950"/>
            <a:ext cx="2237850" cy="2237850"/>
          </a:xfrm>
          <a:prstGeom prst="rect">
            <a:avLst/>
          </a:prstGeom>
          <a:noFill/>
          <a:ln>
            <a:noFill/>
          </a:ln>
        </p:spPr>
      </p:pic>
      <p:pic>
        <p:nvPicPr>
          <p:cNvPr id="305" name="Google Shape;305;p43"/>
          <p:cNvPicPr preferRelativeResize="0"/>
          <p:nvPr/>
        </p:nvPicPr>
        <p:blipFill>
          <a:blip r:embed="rId4">
            <a:alphaModFix/>
          </a:blip>
          <a:stretch>
            <a:fillRect/>
          </a:stretch>
        </p:blipFill>
        <p:spPr>
          <a:xfrm>
            <a:off x="6986150" y="2073350"/>
            <a:ext cx="1754750" cy="1754750"/>
          </a:xfrm>
          <a:prstGeom prst="rect">
            <a:avLst/>
          </a:prstGeom>
          <a:noFill/>
          <a:ln>
            <a:noFill/>
          </a:ln>
        </p:spPr>
      </p:pic>
      <p:sp>
        <p:nvSpPr>
          <p:cNvPr id="306" name="Google Shape;306;p4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How Will You Build It?</a:t>
            </a:r>
            <a:endParaRPr sz="3000" b="1">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7"/>
          <p:cNvSpPr txBox="1"/>
          <p:nvPr/>
        </p:nvSpPr>
        <p:spPr>
          <a:xfrm>
            <a:off x="161550" y="2463500"/>
            <a:ext cx="3552900" cy="446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If this were a code project, you would usually add a .gitignore and/or a license but you don't need to.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Create repository.  </a:t>
            </a:r>
            <a:endParaRPr sz="1800" b="1">
              <a:solidFill>
                <a:srgbClr val="5EA5E5"/>
              </a:solidFill>
              <a:latin typeface="Open Sans"/>
              <a:ea typeface="Open Sans"/>
              <a:cs typeface="Open Sans"/>
              <a:sym typeface="Open Sans"/>
            </a:endParaRPr>
          </a:p>
        </p:txBody>
      </p:sp>
      <p:sp>
        <p:nvSpPr>
          <p:cNvPr id="821" name="Google Shape;821;p9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22" name="Google Shape;822;p97"/>
          <p:cNvGrpSpPr/>
          <p:nvPr/>
        </p:nvGrpSpPr>
        <p:grpSpPr>
          <a:xfrm>
            <a:off x="3842451" y="1850800"/>
            <a:ext cx="5060975" cy="4096049"/>
            <a:chOff x="3842451" y="2155600"/>
            <a:chExt cx="5060975" cy="4096049"/>
          </a:xfrm>
        </p:grpSpPr>
        <p:pic>
          <p:nvPicPr>
            <p:cNvPr id="823" name="Google Shape;823;p97"/>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24" name="Google Shape;824;p97"/>
            <p:cNvSpPr/>
            <p:nvPr/>
          </p:nvSpPr>
          <p:spPr>
            <a:xfrm>
              <a:off x="3987650" y="5795425"/>
              <a:ext cx="10833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8"/>
          <p:cNvSpPr txBox="1"/>
          <p:nvPr/>
        </p:nvSpPr>
        <p:spPr>
          <a:xfrm>
            <a:off x="775500" y="1756275"/>
            <a:ext cx="7593000" cy="568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You will be redirected to the homepage for your new repository!  </a:t>
            </a:r>
            <a:endParaRPr sz="1800">
              <a:solidFill>
                <a:srgbClr val="353535"/>
              </a:solidFill>
              <a:latin typeface="Open Sans"/>
              <a:ea typeface="Open Sans"/>
              <a:cs typeface="Open Sans"/>
              <a:sym typeface="Open Sans"/>
            </a:endParaRPr>
          </a:p>
        </p:txBody>
      </p:sp>
      <p:sp>
        <p:nvSpPr>
          <p:cNvPr id="830" name="Google Shape;830;p9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pic>
        <p:nvPicPr>
          <p:cNvPr id="831" name="Google Shape;831;p98"/>
          <p:cNvPicPr preferRelativeResize="0"/>
          <p:nvPr/>
        </p:nvPicPr>
        <p:blipFill>
          <a:blip r:embed="rId3">
            <a:alphaModFix/>
          </a:blip>
          <a:stretch>
            <a:fillRect/>
          </a:stretch>
        </p:blipFill>
        <p:spPr>
          <a:xfrm>
            <a:off x="1466424" y="2474800"/>
            <a:ext cx="6211151" cy="36481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9"/>
          <p:cNvSpPr txBox="1"/>
          <p:nvPr/>
        </p:nvSpPr>
        <p:spPr>
          <a:xfrm>
            <a:off x="228550" y="2364425"/>
            <a:ext cx="3970200" cy="235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Clone or download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Then click the clipboard symbol to copy the address of your repo. </a:t>
            </a:r>
            <a:endParaRPr sz="1800">
              <a:solidFill>
                <a:srgbClr val="353535"/>
              </a:solidFill>
              <a:latin typeface="Open Sans"/>
              <a:ea typeface="Open Sans"/>
              <a:cs typeface="Open Sans"/>
              <a:sym typeface="Open Sans"/>
            </a:endParaRPr>
          </a:p>
        </p:txBody>
      </p:sp>
      <p:sp>
        <p:nvSpPr>
          <p:cNvPr id="837" name="Google Shape;837;p9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grpSp>
        <p:nvGrpSpPr>
          <p:cNvPr id="838" name="Google Shape;838;p99"/>
          <p:cNvGrpSpPr/>
          <p:nvPr/>
        </p:nvGrpSpPr>
        <p:grpSpPr>
          <a:xfrm>
            <a:off x="4255525" y="2364433"/>
            <a:ext cx="4676775" cy="2352675"/>
            <a:chOff x="4407925" y="2364433"/>
            <a:chExt cx="4676775" cy="2352675"/>
          </a:xfrm>
        </p:grpSpPr>
        <p:pic>
          <p:nvPicPr>
            <p:cNvPr id="839" name="Google Shape;839;p99"/>
            <p:cNvPicPr preferRelativeResize="0"/>
            <p:nvPr/>
          </p:nvPicPr>
          <p:blipFill>
            <a:blip r:embed="rId3">
              <a:alphaModFix/>
            </a:blip>
            <a:stretch>
              <a:fillRect/>
            </a:stretch>
          </p:blipFill>
          <p:spPr>
            <a:xfrm>
              <a:off x="4407925" y="2364433"/>
              <a:ext cx="4676775" cy="2352675"/>
            </a:xfrm>
            <a:prstGeom prst="rect">
              <a:avLst/>
            </a:prstGeom>
            <a:noFill/>
            <a:ln w="19050" cap="flat" cmpd="sng">
              <a:solidFill>
                <a:schemeClr val="dk2"/>
              </a:solidFill>
              <a:prstDash val="solid"/>
              <a:round/>
              <a:headEnd type="none" w="sm" len="sm"/>
              <a:tailEnd type="none" w="sm" len="sm"/>
            </a:ln>
          </p:spPr>
        </p:pic>
        <p:sp>
          <p:nvSpPr>
            <p:cNvPr id="840" name="Google Shape;840;p99"/>
            <p:cNvSpPr/>
            <p:nvPr/>
          </p:nvSpPr>
          <p:spPr>
            <a:xfrm>
              <a:off x="7182100" y="2478100"/>
              <a:ext cx="14409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9"/>
            <p:cNvSpPr/>
            <p:nvPr/>
          </p:nvSpPr>
          <p:spPr>
            <a:xfrm>
              <a:off x="8008625" y="3483350"/>
              <a:ext cx="4581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0"/>
          <p:cNvSpPr txBox="1"/>
          <p:nvPr/>
        </p:nvSpPr>
        <p:spPr>
          <a:xfrm>
            <a:off x="161550" y="1731904"/>
            <a:ext cx="8820900" cy="638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Back in the terminal, type </a:t>
            </a:r>
            <a:r>
              <a:rPr lang="en" sz="1800">
                <a:solidFill>
                  <a:srgbClr val="353535"/>
                </a:solidFill>
                <a:latin typeface="Courier New"/>
                <a:ea typeface="Courier New"/>
                <a:cs typeface="Courier New"/>
                <a:sym typeface="Courier New"/>
              </a:rPr>
              <a:t>git clone</a:t>
            </a:r>
            <a:r>
              <a:rPr lang="en" sz="1800">
                <a:solidFill>
                  <a:srgbClr val="353535"/>
                </a:solidFill>
                <a:latin typeface="Open Sans"/>
                <a:ea typeface="Open Sans"/>
                <a:cs typeface="Open Sans"/>
                <a:sym typeface="Open Sans"/>
              </a:rPr>
              <a:t> then paste the address of your repo. </a:t>
            </a:r>
            <a:endParaRPr sz="1800">
              <a:solidFill>
                <a:srgbClr val="353535"/>
              </a:solidFill>
              <a:latin typeface="Open Sans"/>
              <a:ea typeface="Open Sans"/>
              <a:cs typeface="Open Sans"/>
              <a:sym typeface="Open Sans"/>
            </a:endParaRPr>
          </a:p>
        </p:txBody>
      </p:sp>
      <p:sp>
        <p:nvSpPr>
          <p:cNvPr id="847" name="Google Shape;847;p10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pic>
        <p:nvPicPr>
          <p:cNvPr id="848" name="Google Shape;848;p100"/>
          <p:cNvPicPr preferRelativeResize="0"/>
          <p:nvPr/>
        </p:nvPicPr>
        <p:blipFill>
          <a:blip r:embed="rId3">
            <a:alphaModFix/>
          </a:blip>
          <a:stretch>
            <a:fillRect/>
          </a:stretch>
        </p:blipFill>
        <p:spPr>
          <a:xfrm>
            <a:off x="152401" y="2432532"/>
            <a:ext cx="8839198" cy="1075989"/>
          </a:xfrm>
          <a:prstGeom prst="rect">
            <a:avLst/>
          </a:prstGeom>
          <a:noFill/>
          <a:ln w="19050" cap="flat" cmpd="sng">
            <a:solidFill>
              <a:schemeClr val="dk2"/>
            </a:solidFill>
            <a:prstDash val="solid"/>
            <a:round/>
            <a:headEnd type="none" w="sm" len="sm"/>
            <a:tailEnd type="none" w="sm" len="sm"/>
          </a:ln>
        </p:spPr>
      </p:pic>
      <p:sp>
        <p:nvSpPr>
          <p:cNvPr id="849" name="Google Shape;849;p100"/>
          <p:cNvSpPr txBox="1"/>
          <p:nvPr/>
        </p:nvSpPr>
        <p:spPr>
          <a:xfrm>
            <a:off x="161550" y="3722848"/>
            <a:ext cx="8820900" cy="6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800">
                <a:solidFill>
                  <a:srgbClr val="353535"/>
                </a:solidFill>
                <a:latin typeface="Open Sans"/>
                <a:ea typeface="Open Sans"/>
                <a:cs typeface="Open Sans"/>
                <a:sym typeface="Open Sans"/>
              </a:rPr>
              <a:t>You will see output like this: </a:t>
            </a:r>
            <a:endParaRPr sz="1800">
              <a:solidFill>
                <a:srgbClr val="353535"/>
              </a:solidFill>
              <a:latin typeface="Open Sans"/>
              <a:ea typeface="Open Sans"/>
              <a:cs typeface="Open Sans"/>
              <a:sym typeface="Open Sans"/>
            </a:endParaRPr>
          </a:p>
        </p:txBody>
      </p:sp>
      <p:pic>
        <p:nvPicPr>
          <p:cNvPr id="850" name="Google Shape;850;p100"/>
          <p:cNvPicPr preferRelativeResize="0"/>
          <p:nvPr/>
        </p:nvPicPr>
        <p:blipFill rotWithShape="1">
          <a:blip r:embed="rId4">
            <a:alphaModFix/>
          </a:blip>
          <a:srcRect b="17471"/>
          <a:stretch/>
        </p:blipFill>
        <p:spPr>
          <a:xfrm>
            <a:off x="117375" y="4271075"/>
            <a:ext cx="8909250" cy="1984150"/>
          </a:xfrm>
          <a:prstGeom prst="rect">
            <a:avLst/>
          </a:prstGeom>
          <a:noFill/>
          <a:ln w="19050" cap="flat" cmpd="sng">
            <a:solidFill>
              <a:schemeClr val="dk2"/>
            </a:solidFill>
            <a:prstDash val="solid"/>
            <a:round/>
            <a:headEnd type="none" w="sm" len="sm"/>
            <a:tailEnd type="none" w="sm" len="sm"/>
          </a:ln>
        </p:spPr>
      </p:pic>
      <p:sp>
        <p:nvSpPr>
          <p:cNvPr id="851" name="Google Shape;851;p100"/>
          <p:cNvSpPr/>
          <p:nvPr/>
        </p:nvSpPr>
        <p:spPr>
          <a:xfrm>
            <a:off x="1530900" y="2648575"/>
            <a:ext cx="68460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0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Your Repo</a:t>
            </a:r>
            <a:endParaRPr sz="3000" b="1">
              <a:solidFill>
                <a:srgbClr val="000000"/>
              </a:solidFill>
              <a:latin typeface="Open Sans"/>
              <a:ea typeface="Open Sans"/>
              <a:cs typeface="Open Sans"/>
              <a:sym typeface="Open Sans"/>
            </a:endParaRPr>
          </a:p>
        </p:txBody>
      </p:sp>
      <p:sp>
        <p:nvSpPr>
          <p:cNvPr id="857" name="Google Shape;857;p101"/>
          <p:cNvSpPr txBox="1"/>
          <p:nvPr/>
        </p:nvSpPr>
        <p:spPr>
          <a:xfrm>
            <a:off x="161550" y="1979678"/>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lang="en" sz="1800" b="1">
                <a:solidFill>
                  <a:srgbClr val="353535"/>
                </a:solidFill>
                <a:latin typeface="Consolas"/>
                <a:ea typeface="Consolas"/>
                <a:cs typeface="Consolas"/>
                <a:sym typeface="Consolas"/>
              </a:rPr>
              <a:t>.git</a:t>
            </a:r>
            <a:r>
              <a:rPr lang="en" sz="1800">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sz="1800">
              <a:solidFill>
                <a:srgbClr val="353535"/>
              </a:solidFill>
              <a:latin typeface="Open Sans"/>
              <a:ea typeface="Open Sans"/>
              <a:cs typeface="Open Sans"/>
              <a:sym typeface="Open Sans"/>
            </a:endParaRPr>
          </a:p>
        </p:txBody>
      </p:sp>
      <p:pic>
        <p:nvPicPr>
          <p:cNvPr id="858" name="Google Shape;858;p101"/>
          <p:cNvPicPr preferRelativeResize="0"/>
          <p:nvPr/>
        </p:nvPicPr>
        <p:blipFill>
          <a:blip r:embed="rId3">
            <a:alphaModFix/>
          </a:blip>
          <a:stretch>
            <a:fillRect/>
          </a:stretch>
        </p:blipFill>
        <p:spPr>
          <a:xfrm>
            <a:off x="152400" y="4048533"/>
            <a:ext cx="8839203" cy="1328377"/>
          </a:xfrm>
          <a:prstGeom prst="rect">
            <a:avLst/>
          </a:prstGeom>
          <a:noFill/>
          <a:ln w="19050" cap="flat" cmpd="sng">
            <a:solidFill>
              <a:schemeClr val="dk2"/>
            </a:solidFill>
            <a:prstDash val="solid"/>
            <a:round/>
            <a:headEnd type="none" w="sm" len="sm"/>
            <a:tailEnd type="none" w="sm" len="sm"/>
          </a:ln>
        </p:spPr>
      </p:pic>
      <p:sp>
        <p:nvSpPr>
          <p:cNvPr id="859" name="Google Shape;859;p101"/>
          <p:cNvSpPr/>
          <p:nvPr/>
        </p:nvSpPr>
        <p:spPr>
          <a:xfrm>
            <a:off x="3616025" y="4676100"/>
            <a:ext cx="7593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865" name="Google Shape;865;p102"/>
          <p:cNvSpPr txBox="1"/>
          <p:nvPr/>
        </p:nvSpPr>
        <p:spPr>
          <a:xfrm>
            <a:off x="161550" y="2941003"/>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sz="1800">
              <a:solidFill>
                <a:srgbClr val="353535"/>
              </a:solidFill>
              <a:latin typeface="Open Sans"/>
              <a:ea typeface="Open Sans"/>
              <a:cs typeface="Open Sans"/>
              <a:sym typeface="Open Sans"/>
            </a:endParaRPr>
          </a:p>
        </p:txBody>
      </p:sp>
      <p:pic>
        <p:nvPicPr>
          <p:cNvPr id="866" name="Google Shape;866;p102"/>
          <p:cNvPicPr preferRelativeResize="0"/>
          <p:nvPr/>
        </p:nvPicPr>
        <p:blipFill>
          <a:blip r:embed="rId3">
            <a:alphaModFix/>
          </a:blip>
          <a:stretch>
            <a:fillRect/>
          </a:stretch>
        </p:blipFill>
        <p:spPr>
          <a:xfrm>
            <a:off x="152400" y="3606278"/>
            <a:ext cx="8839202" cy="1776875"/>
          </a:xfrm>
          <a:prstGeom prst="rect">
            <a:avLst/>
          </a:prstGeom>
          <a:noFill/>
          <a:ln w="19050" cap="flat" cmpd="sng">
            <a:solidFill>
              <a:schemeClr val="dk2"/>
            </a:solidFill>
            <a:prstDash val="solid"/>
            <a:round/>
            <a:headEnd type="none" w="sm" len="sm"/>
            <a:tailEnd type="none" w="sm" len="sm"/>
          </a:ln>
        </p:spPr>
      </p:pic>
      <p:sp>
        <p:nvSpPr>
          <p:cNvPr id="867" name="Google Shape;867;p102"/>
          <p:cNvSpPr txBox="1"/>
          <p:nvPr/>
        </p:nvSpPr>
        <p:spPr>
          <a:xfrm>
            <a:off x="196050" y="1908665"/>
            <a:ext cx="8751900" cy="1225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Change directory into the repo you cloned by typing the command below.</a:t>
            </a:r>
            <a:endParaRPr sz="1800">
              <a:solidFill>
                <a:srgbClr val="353535"/>
              </a:solidFill>
              <a:latin typeface="Open Sans"/>
              <a:ea typeface="Open Sans"/>
              <a:cs typeface="Open Sans"/>
              <a:sym typeface="Open Sans"/>
            </a:endParaRPr>
          </a:p>
          <a:p>
            <a:pPr marL="457200" lvl="0" indent="0" algn="l" rtl="0">
              <a:lnSpc>
                <a:spcPct val="150000"/>
              </a:lnSpc>
              <a:spcBef>
                <a:spcPts val="1000"/>
              </a:spcBef>
              <a:spcAft>
                <a:spcPts val="1000"/>
              </a:spcAft>
              <a:buNone/>
            </a:pPr>
            <a:r>
              <a:rPr lang="en" sz="1800" b="1">
                <a:solidFill>
                  <a:srgbClr val="353535"/>
                </a:solidFill>
                <a:latin typeface="Open Sans"/>
                <a:ea typeface="Open Sans"/>
                <a:cs typeface="Open Sans"/>
                <a:sym typeface="Open Sans"/>
              </a:rPr>
              <a:t>Note: </a:t>
            </a:r>
            <a:r>
              <a:rPr lang="en" sz="1800">
                <a:solidFill>
                  <a:srgbClr val="353535"/>
                </a:solidFill>
                <a:latin typeface="Open Sans"/>
                <a:ea typeface="Open Sans"/>
                <a:cs typeface="Open Sans"/>
                <a:sym typeface="Open Sans"/>
              </a:rPr>
              <a:t>If you did not name your repo hello-world, you should substitute hello-world with the name of your repo. </a:t>
            </a:r>
            <a:endParaRPr sz="1800">
              <a:solidFill>
                <a:srgbClr val="353535"/>
              </a:solidFill>
              <a:latin typeface="Open Sans"/>
              <a:ea typeface="Open Sans"/>
              <a:cs typeface="Open Sans"/>
              <a:sym typeface="Open Sans"/>
            </a:endParaRPr>
          </a:p>
        </p:txBody>
      </p:sp>
      <p:sp>
        <p:nvSpPr>
          <p:cNvPr id="868" name="Google Shape;868;p102"/>
          <p:cNvSpPr/>
          <p:nvPr/>
        </p:nvSpPr>
        <p:spPr>
          <a:xfrm>
            <a:off x="3652175" y="3970075"/>
            <a:ext cx="4411200" cy="45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03"/>
          <p:cNvSpPr txBox="1"/>
          <p:nvPr/>
        </p:nvSpPr>
        <p:spPr>
          <a:xfrm>
            <a:off x="196050" y="1984878"/>
            <a:ext cx="8751900" cy="1616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sz="1800">
              <a:solidFill>
                <a:srgbClr val="353535"/>
              </a:solidFill>
              <a:latin typeface="Open Sans"/>
              <a:ea typeface="Open Sans"/>
              <a:cs typeface="Open Sans"/>
              <a:sym typeface="Open Sans"/>
            </a:endParaRPr>
          </a:p>
        </p:txBody>
      </p:sp>
      <p:sp>
        <p:nvSpPr>
          <p:cNvPr id="874" name="Google Shape;874;p10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875" name="Google Shape;875;p103"/>
          <p:cNvPicPr preferRelativeResize="0"/>
          <p:nvPr/>
        </p:nvPicPr>
        <p:blipFill>
          <a:blip r:embed="rId3">
            <a:alphaModFix/>
          </a:blip>
          <a:stretch>
            <a:fillRect/>
          </a:stretch>
        </p:blipFill>
        <p:spPr>
          <a:xfrm>
            <a:off x="152400" y="3753378"/>
            <a:ext cx="8839201" cy="1730093"/>
          </a:xfrm>
          <a:prstGeom prst="rect">
            <a:avLst/>
          </a:prstGeom>
          <a:noFill/>
          <a:ln w="19050" cap="flat" cmpd="sng">
            <a:solidFill>
              <a:schemeClr val="dk2"/>
            </a:solidFill>
            <a:prstDash val="solid"/>
            <a:round/>
            <a:headEnd type="none" w="sm" len="sm"/>
            <a:tailEnd type="none" w="sm" len="sm"/>
          </a:ln>
        </p:spPr>
      </p:pic>
      <p:sp>
        <p:nvSpPr>
          <p:cNvPr id="876" name="Google Shape;876;p103"/>
          <p:cNvSpPr/>
          <p:nvPr/>
        </p:nvSpPr>
        <p:spPr>
          <a:xfrm>
            <a:off x="2603600" y="3988250"/>
            <a:ext cx="59901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0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882" name="Google Shape;882;p104"/>
          <p:cNvSpPr txBox="1"/>
          <p:nvPr/>
        </p:nvSpPr>
        <p:spPr>
          <a:xfrm>
            <a:off x="196050" y="1984878"/>
            <a:ext cx="8751900" cy="160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sz="1800">
              <a:solidFill>
                <a:srgbClr val="353535"/>
              </a:solidFill>
              <a:latin typeface="Open Sans"/>
              <a:ea typeface="Open Sans"/>
              <a:cs typeface="Open Sans"/>
              <a:sym typeface="Open Sans"/>
            </a:endParaRPr>
          </a:p>
        </p:txBody>
      </p:sp>
      <p:pic>
        <p:nvPicPr>
          <p:cNvPr id="883" name="Google Shape;883;p104"/>
          <p:cNvPicPr preferRelativeResize="0"/>
          <p:nvPr/>
        </p:nvPicPr>
        <p:blipFill rotWithShape="1">
          <a:blip r:embed="rId3">
            <a:alphaModFix/>
          </a:blip>
          <a:srcRect t="3809"/>
          <a:stretch/>
        </p:blipFill>
        <p:spPr>
          <a:xfrm>
            <a:off x="1558675" y="3619375"/>
            <a:ext cx="6026626" cy="1792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05"/>
          <p:cNvSpPr txBox="1"/>
          <p:nvPr/>
        </p:nvSpPr>
        <p:spPr>
          <a:xfrm>
            <a:off x="985800" y="1883163"/>
            <a:ext cx="7172400" cy="5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Make any changes you want to your README and save them. </a:t>
            </a:r>
            <a:endParaRPr sz="1800">
              <a:solidFill>
                <a:srgbClr val="353535"/>
              </a:solidFill>
              <a:latin typeface="Open Sans"/>
              <a:ea typeface="Open Sans"/>
              <a:cs typeface="Open Sans"/>
              <a:sym typeface="Open Sans"/>
            </a:endParaRPr>
          </a:p>
        </p:txBody>
      </p:sp>
      <p:sp>
        <p:nvSpPr>
          <p:cNvPr id="889" name="Google Shape;889;p10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890" name="Google Shape;890;p105"/>
          <p:cNvPicPr preferRelativeResize="0"/>
          <p:nvPr/>
        </p:nvPicPr>
        <p:blipFill>
          <a:blip r:embed="rId3">
            <a:alphaModFix/>
          </a:blip>
          <a:stretch>
            <a:fillRect/>
          </a:stretch>
        </p:blipFill>
        <p:spPr>
          <a:xfrm>
            <a:off x="152400" y="2797877"/>
            <a:ext cx="8839200" cy="28749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6"/>
          <p:cNvSpPr txBox="1"/>
          <p:nvPr/>
        </p:nvSpPr>
        <p:spPr>
          <a:xfrm>
            <a:off x="196050" y="1603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Return to your command line. Type the first command below.  You should see output like this. </a:t>
            </a:r>
            <a:endParaRPr sz="1800">
              <a:solidFill>
                <a:srgbClr val="353535"/>
              </a:solidFill>
              <a:latin typeface="Open Sans"/>
              <a:ea typeface="Open Sans"/>
              <a:cs typeface="Open Sans"/>
              <a:sym typeface="Open Sans"/>
            </a:endParaRPr>
          </a:p>
        </p:txBody>
      </p:sp>
      <p:sp>
        <p:nvSpPr>
          <p:cNvPr id="896" name="Google Shape;896;p10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897" name="Google Shape;897;p106"/>
          <p:cNvGrpSpPr/>
          <p:nvPr/>
        </p:nvGrpSpPr>
        <p:grpSpPr>
          <a:xfrm>
            <a:off x="161550" y="2752075"/>
            <a:ext cx="8820900" cy="2070376"/>
            <a:chOff x="170700" y="3378800"/>
            <a:chExt cx="8820900" cy="2070376"/>
          </a:xfrm>
        </p:grpSpPr>
        <p:pic>
          <p:nvPicPr>
            <p:cNvPr id="898" name="Google Shape;898;p106"/>
            <p:cNvPicPr preferRelativeResize="0"/>
            <p:nvPr/>
          </p:nvPicPr>
          <p:blipFill rotWithShape="1">
            <a:blip r:embed="rId3">
              <a:alphaModFix/>
            </a:blip>
            <a:srcRect l="209" b="16618"/>
            <a:stretch/>
          </p:blipFill>
          <p:spPr>
            <a:xfrm>
              <a:off x="170700" y="3378800"/>
              <a:ext cx="8820900" cy="2070376"/>
            </a:xfrm>
            <a:prstGeom prst="rect">
              <a:avLst/>
            </a:prstGeom>
            <a:noFill/>
            <a:ln w="19050" cap="flat" cmpd="sng">
              <a:solidFill>
                <a:schemeClr val="dk2"/>
              </a:solidFill>
              <a:prstDash val="solid"/>
              <a:round/>
              <a:headEnd type="none" w="sm" len="sm"/>
              <a:tailEnd type="none" w="sm" len="sm"/>
            </a:ln>
          </p:spPr>
        </p:pic>
        <p:sp>
          <p:nvSpPr>
            <p:cNvPr id="899" name="Google Shape;899;p106"/>
            <p:cNvSpPr/>
            <p:nvPr/>
          </p:nvSpPr>
          <p:spPr>
            <a:xfrm>
              <a:off x="1586250" y="3382825"/>
              <a:ext cx="12621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106"/>
          <p:cNvSpPr txBox="1"/>
          <p:nvPr/>
        </p:nvSpPr>
        <p:spPr>
          <a:xfrm>
            <a:off x="161550" y="5169951"/>
            <a:ext cx="8820900" cy="12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sz="1800">
              <a:solidFill>
                <a:srgbClr val="353535"/>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4"/>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that you understand how it works,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7"/>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Type the command below. This command gets your changes ready to be committed. </a:t>
            </a:r>
            <a:endParaRPr sz="1800">
              <a:solidFill>
                <a:srgbClr val="353535"/>
              </a:solidFill>
              <a:latin typeface="Open Sans"/>
              <a:ea typeface="Open Sans"/>
              <a:cs typeface="Open Sans"/>
              <a:sym typeface="Open Sans"/>
            </a:endParaRPr>
          </a:p>
        </p:txBody>
      </p:sp>
      <p:sp>
        <p:nvSpPr>
          <p:cNvPr id="906" name="Google Shape;906;p10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07" name="Google Shape;907;p107"/>
          <p:cNvPicPr preferRelativeResize="0"/>
          <p:nvPr/>
        </p:nvPicPr>
        <p:blipFill rotWithShape="1">
          <a:blip r:embed="rId3">
            <a:alphaModFix/>
          </a:blip>
          <a:srcRect l="990" t="6261"/>
          <a:stretch/>
        </p:blipFill>
        <p:spPr>
          <a:xfrm>
            <a:off x="196050" y="3213888"/>
            <a:ext cx="8751900" cy="1033950"/>
          </a:xfrm>
          <a:prstGeom prst="rect">
            <a:avLst/>
          </a:prstGeom>
          <a:noFill/>
          <a:ln w="19050" cap="flat" cmpd="sng">
            <a:solidFill>
              <a:schemeClr val="dk2"/>
            </a:solidFill>
            <a:prstDash val="solid"/>
            <a:round/>
            <a:headEnd type="none" w="sm" len="sm"/>
            <a:tailEnd type="none" w="sm" len="sm"/>
          </a:ln>
        </p:spPr>
      </p:pic>
      <p:sp>
        <p:nvSpPr>
          <p:cNvPr id="908" name="Google Shape;908;p107"/>
          <p:cNvSpPr/>
          <p:nvPr/>
        </p:nvSpPr>
        <p:spPr>
          <a:xfrm>
            <a:off x="3640125" y="3493675"/>
            <a:ext cx="5074200" cy="59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8"/>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If you enter </a:t>
            </a:r>
            <a:r>
              <a:rPr lang="en" sz="1800">
                <a:solidFill>
                  <a:srgbClr val="353535"/>
                </a:solidFill>
                <a:latin typeface="Courier New"/>
                <a:ea typeface="Courier New"/>
                <a:cs typeface="Courier New"/>
                <a:sym typeface="Courier New"/>
              </a:rPr>
              <a:t>git status</a:t>
            </a:r>
            <a:r>
              <a:rPr lang="en" sz="1800">
                <a:solidFill>
                  <a:srgbClr val="353535"/>
                </a:solidFill>
                <a:latin typeface="Open Sans"/>
                <a:ea typeface="Open Sans"/>
                <a:cs typeface="Open Sans"/>
                <a:sym typeface="Open Sans"/>
              </a:rPr>
              <a:t> again, you will see that now the changes you made to </a:t>
            </a:r>
            <a:r>
              <a:rPr lang="en" sz="1800">
                <a:solidFill>
                  <a:srgbClr val="353535"/>
                </a:solidFill>
                <a:latin typeface="Consolas"/>
                <a:ea typeface="Consolas"/>
                <a:cs typeface="Consolas"/>
                <a:sym typeface="Consolas"/>
              </a:rPr>
              <a:t>README.md </a:t>
            </a:r>
            <a:r>
              <a:rPr lang="en" sz="1800">
                <a:solidFill>
                  <a:srgbClr val="353535"/>
                </a:solidFill>
                <a:latin typeface="Open Sans"/>
                <a:ea typeface="Open Sans"/>
                <a:cs typeface="Open Sans"/>
                <a:sym typeface="Open Sans"/>
              </a:rPr>
              <a:t>are ready to be committed! </a:t>
            </a:r>
            <a:endParaRPr sz="1800">
              <a:solidFill>
                <a:srgbClr val="353535"/>
              </a:solidFill>
              <a:latin typeface="Open Sans"/>
              <a:ea typeface="Open Sans"/>
              <a:cs typeface="Open Sans"/>
              <a:sym typeface="Open Sans"/>
            </a:endParaRPr>
          </a:p>
        </p:txBody>
      </p:sp>
      <p:sp>
        <p:nvSpPr>
          <p:cNvPr id="914" name="Google Shape;914;p10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15" name="Google Shape;915;p108"/>
          <p:cNvPicPr preferRelativeResize="0"/>
          <p:nvPr/>
        </p:nvPicPr>
        <p:blipFill>
          <a:blip r:embed="rId3">
            <a:alphaModFix/>
          </a:blip>
          <a:stretch>
            <a:fillRect/>
          </a:stretch>
        </p:blipFill>
        <p:spPr>
          <a:xfrm>
            <a:off x="152400" y="3185674"/>
            <a:ext cx="8839201" cy="2847128"/>
          </a:xfrm>
          <a:prstGeom prst="rect">
            <a:avLst/>
          </a:prstGeom>
          <a:noFill/>
          <a:ln w="19050" cap="flat" cmpd="sng">
            <a:solidFill>
              <a:schemeClr val="dk2"/>
            </a:solidFill>
            <a:prstDash val="solid"/>
            <a:round/>
            <a:headEnd type="none" w="sm" len="sm"/>
            <a:tailEnd type="none" w="sm" len="sm"/>
          </a:ln>
        </p:spPr>
      </p:pic>
      <p:sp>
        <p:nvSpPr>
          <p:cNvPr id="916" name="Google Shape;916;p108"/>
          <p:cNvSpPr/>
          <p:nvPr/>
        </p:nvSpPr>
        <p:spPr>
          <a:xfrm>
            <a:off x="2326375" y="3204825"/>
            <a:ext cx="1940400" cy="32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9"/>
          <p:cNvSpPr txBox="1"/>
          <p:nvPr/>
        </p:nvSpPr>
        <p:spPr>
          <a:xfrm>
            <a:off x="196050" y="1984876"/>
            <a:ext cx="8751900" cy="1446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sz="1800">
              <a:solidFill>
                <a:srgbClr val="353535"/>
              </a:solidFill>
              <a:latin typeface="Open Sans"/>
              <a:ea typeface="Open Sans"/>
              <a:cs typeface="Open Sans"/>
              <a:sym typeface="Open Sans"/>
            </a:endParaRPr>
          </a:p>
        </p:txBody>
      </p:sp>
      <p:sp>
        <p:nvSpPr>
          <p:cNvPr id="922" name="Google Shape;922;p10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23" name="Google Shape;923;p109"/>
          <p:cNvGrpSpPr/>
          <p:nvPr/>
        </p:nvGrpSpPr>
        <p:grpSpPr>
          <a:xfrm>
            <a:off x="152400" y="3772546"/>
            <a:ext cx="8839200" cy="1549776"/>
            <a:chOff x="152400" y="3360496"/>
            <a:chExt cx="8839200" cy="1549776"/>
          </a:xfrm>
        </p:grpSpPr>
        <p:pic>
          <p:nvPicPr>
            <p:cNvPr id="924" name="Google Shape;924;p109"/>
            <p:cNvPicPr preferRelativeResize="0"/>
            <p:nvPr/>
          </p:nvPicPr>
          <p:blipFill rotWithShape="1">
            <a:blip r:embed="rId3">
              <a:alphaModFix/>
            </a:blip>
            <a:srcRect t="56220"/>
            <a:stretch/>
          </p:blipFill>
          <p:spPr>
            <a:xfrm>
              <a:off x="152400" y="3360496"/>
              <a:ext cx="8839200" cy="1549776"/>
            </a:xfrm>
            <a:prstGeom prst="rect">
              <a:avLst/>
            </a:prstGeom>
            <a:noFill/>
            <a:ln w="19050" cap="flat" cmpd="sng">
              <a:solidFill>
                <a:schemeClr val="dk2"/>
              </a:solidFill>
              <a:prstDash val="solid"/>
              <a:round/>
              <a:headEnd type="none" w="sm" len="sm"/>
              <a:tailEnd type="none" w="sm" len="sm"/>
            </a:ln>
          </p:spPr>
        </p:pic>
        <p:sp>
          <p:nvSpPr>
            <p:cNvPr id="925" name="Google Shape;925;p109"/>
            <p:cNvSpPr/>
            <p:nvPr/>
          </p:nvSpPr>
          <p:spPr>
            <a:xfrm>
              <a:off x="2066525" y="3472175"/>
              <a:ext cx="4356000" cy="32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10"/>
          <p:cNvSpPr txBox="1"/>
          <p:nvPr/>
        </p:nvSpPr>
        <p:spPr>
          <a:xfrm>
            <a:off x="196050" y="1756275"/>
            <a:ext cx="8751900" cy="1785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9"/>
            </a:pPr>
            <a:r>
              <a:rPr lang="en" sz="1800">
                <a:solidFill>
                  <a:srgbClr val="353535"/>
                </a:solidFill>
                <a:latin typeface="Open Sans"/>
                <a:ea typeface="Open Sans"/>
                <a:cs typeface="Open Sans"/>
                <a:sym typeface="Open Sans"/>
              </a:rPr>
              <a:t>Now for a cool GitHub trick. We want to push the changes that we have committed up to GitHub. Type </a:t>
            </a:r>
            <a:r>
              <a:rPr lang="en" sz="1800">
                <a:solidFill>
                  <a:srgbClr val="353535"/>
                </a:solidFill>
                <a:latin typeface="Consolas"/>
                <a:ea typeface="Consolas"/>
                <a:cs typeface="Consolas"/>
                <a:sym typeface="Consolas"/>
              </a:rPr>
              <a:t>git push</a:t>
            </a: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sz="1800">
              <a:solidFill>
                <a:srgbClr val="353535"/>
              </a:solidFill>
              <a:latin typeface="Open Sans"/>
              <a:ea typeface="Open Sans"/>
              <a:cs typeface="Open Sans"/>
              <a:sym typeface="Open Sans"/>
            </a:endParaRPr>
          </a:p>
        </p:txBody>
      </p:sp>
      <p:sp>
        <p:nvSpPr>
          <p:cNvPr id="931" name="Google Shape;931;p11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32" name="Google Shape;932;p110"/>
          <p:cNvPicPr preferRelativeResize="0"/>
          <p:nvPr/>
        </p:nvPicPr>
        <p:blipFill>
          <a:blip r:embed="rId3">
            <a:alphaModFix/>
          </a:blip>
          <a:stretch>
            <a:fillRect/>
          </a:stretch>
        </p:blipFill>
        <p:spPr>
          <a:xfrm>
            <a:off x="152400" y="4139776"/>
            <a:ext cx="8839200" cy="2062480"/>
          </a:xfrm>
          <a:prstGeom prst="rect">
            <a:avLst/>
          </a:prstGeom>
          <a:noFill/>
          <a:ln w="19050" cap="flat" cmpd="sng">
            <a:solidFill>
              <a:schemeClr val="dk2"/>
            </a:solidFill>
            <a:prstDash val="solid"/>
            <a:round/>
            <a:headEnd type="none" w="sm" len="sm"/>
            <a:tailEnd type="none" w="sm" len="sm"/>
          </a:ln>
        </p:spPr>
      </p:pic>
      <p:sp>
        <p:nvSpPr>
          <p:cNvPr id="933" name="Google Shape;933;p110"/>
          <p:cNvSpPr/>
          <p:nvPr/>
        </p:nvSpPr>
        <p:spPr>
          <a:xfrm>
            <a:off x="1820800" y="4153525"/>
            <a:ext cx="12399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0"/>
          <p:cNvSpPr/>
          <p:nvPr/>
        </p:nvSpPr>
        <p:spPr>
          <a:xfrm>
            <a:off x="614500" y="5158775"/>
            <a:ext cx="59646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11"/>
          <p:cNvSpPr txBox="1"/>
          <p:nvPr/>
        </p:nvSpPr>
        <p:spPr>
          <a:xfrm>
            <a:off x="1035450" y="1908675"/>
            <a:ext cx="70731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You'll need to enter your GitHub username and password. </a:t>
            </a: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
            </a:r>
            <a:br>
              <a:rPr lang="en" sz="1800">
                <a:solidFill>
                  <a:srgbClr val="353535"/>
                </a:solidFill>
                <a:latin typeface="Open Sans"/>
                <a:ea typeface="Open Sans"/>
                <a:cs typeface="Open Sans"/>
                <a:sym typeface="Open Sans"/>
              </a:rPr>
            </a:b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When typing your password, you won't see anything. </a:t>
            </a:r>
            <a:endParaRPr sz="1800">
              <a:solidFill>
                <a:srgbClr val="353535"/>
              </a:solidFill>
              <a:latin typeface="Open Sans"/>
              <a:ea typeface="Open Sans"/>
              <a:cs typeface="Open Sans"/>
              <a:sym typeface="Open Sans"/>
            </a:endParaRPr>
          </a:p>
        </p:txBody>
      </p:sp>
      <p:sp>
        <p:nvSpPr>
          <p:cNvPr id="940" name="Google Shape;940;p11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41" name="Google Shape;941;p111"/>
          <p:cNvPicPr preferRelativeResize="0"/>
          <p:nvPr/>
        </p:nvPicPr>
        <p:blipFill>
          <a:blip r:embed="rId3">
            <a:alphaModFix/>
          </a:blip>
          <a:stretch>
            <a:fillRect/>
          </a:stretch>
        </p:blipFill>
        <p:spPr>
          <a:xfrm>
            <a:off x="196050" y="3640575"/>
            <a:ext cx="8751898" cy="132445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2"/>
          <p:cNvSpPr txBox="1"/>
          <p:nvPr/>
        </p:nvSpPr>
        <p:spPr>
          <a:xfrm>
            <a:off x="196050" y="1908675"/>
            <a:ext cx="87519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sz="1800">
              <a:solidFill>
                <a:srgbClr val="353535"/>
              </a:solidFill>
              <a:latin typeface="Open Sans"/>
              <a:ea typeface="Open Sans"/>
              <a:cs typeface="Open Sans"/>
              <a:sym typeface="Open Sans"/>
            </a:endParaRPr>
          </a:p>
        </p:txBody>
      </p:sp>
      <p:sp>
        <p:nvSpPr>
          <p:cNvPr id="947" name="Google Shape;947;p11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48" name="Google Shape;948;p112"/>
          <p:cNvPicPr preferRelativeResize="0"/>
          <p:nvPr/>
        </p:nvPicPr>
        <p:blipFill>
          <a:blip r:embed="rId3">
            <a:alphaModFix/>
          </a:blip>
          <a:stretch>
            <a:fillRect/>
          </a:stretch>
        </p:blipFill>
        <p:spPr>
          <a:xfrm>
            <a:off x="152400" y="3240375"/>
            <a:ext cx="8839200" cy="240789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3"/>
          <p:cNvSpPr txBox="1"/>
          <p:nvPr/>
        </p:nvSpPr>
        <p:spPr>
          <a:xfrm>
            <a:off x="2498850" y="1993825"/>
            <a:ext cx="41463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Compare &amp;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54" name="Google Shape;954;p11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55" name="Google Shape;955;p113"/>
          <p:cNvPicPr preferRelativeResize="0"/>
          <p:nvPr/>
        </p:nvPicPr>
        <p:blipFill>
          <a:blip r:embed="rId3">
            <a:alphaModFix/>
          </a:blip>
          <a:stretch>
            <a:fillRect/>
          </a:stretch>
        </p:blipFill>
        <p:spPr>
          <a:xfrm>
            <a:off x="1288350" y="2932850"/>
            <a:ext cx="6567298" cy="2855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4"/>
          <p:cNvSpPr txBox="1"/>
          <p:nvPr/>
        </p:nvSpPr>
        <p:spPr>
          <a:xfrm>
            <a:off x="399300" y="1908675"/>
            <a:ext cx="83454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Name your pull request appropriately, then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61" name="Google Shape;961;p11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62" name="Google Shape;962;p114"/>
          <p:cNvPicPr preferRelativeResize="0"/>
          <p:nvPr/>
        </p:nvPicPr>
        <p:blipFill>
          <a:blip r:embed="rId3">
            <a:alphaModFix/>
          </a:blip>
          <a:stretch>
            <a:fillRect/>
          </a:stretch>
        </p:blipFill>
        <p:spPr>
          <a:xfrm>
            <a:off x="1670800" y="2715950"/>
            <a:ext cx="5802402" cy="35153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15"/>
          <p:cNvSpPr txBox="1"/>
          <p:nvPr/>
        </p:nvSpPr>
        <p:spPr>
          <a:xfrm>
            <a:off x="1123950" y="1806963"/>
            <a:ext cx="68961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Finally, because you own the repo, you'll be able to merge your own pull request. </a:t>
            </a:r>
            <a:endParaRPr sz="1800">
              <a:solidFill>
                <a:srgbClr val="353535"/>
              </a:solidFill>
              <a:latin typeface="Open Sans"/>
              <a:ea typeface="Open Sans"/>
              <a:cs typeface="Open Sans"/>
              <a:sym typeface="Open Sans"/>
            </a:endParaRPr>
          </a:p>
        </p:txBody>
      </p:sp>
      <p:sp>
        <p:nvSpPr>
          <p:cNvPr id="968" name="Google Shape;968;p11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69" name="Google Shape;969;p115"/>
          <p:cNvGrpSpPr/>
          <p:nvPr/>
        </p:nvGrpSpPr>
        <p:grpSpPr>
          <a:xfrm>
            <a:off x="1886963" y="2883375"/>
            <a:ext cx="5370069" cy="3515326"/>
            <a:chOff x="1886963" y="3188175"/>
            <a:chExt cx="5370069" cy="3515326"/>
          </a:xfrm>
        </p:grpSpPr>
        <p:pic>
          <p:nvPicPr>
            <p:cNvPr id="970" name="Google Shape;970;p115"/>
            <p:cNvPicPr preferRelativeResize="0"/>
            <p:nvPr/>
          </p:nvPicPr>
          <p:blipFill>
            <a:blip r:embed="rId3">
              <a:alphaModFix/>
            </a:blip>
            <a:stretch>
              <a:fillRect/>
            </a:stretch>
          </p:blipFill>
          <p:spPr>
            <a:xfrm>
              <a:off x="1886963" y="3188175"/>
              <a:ext cx="5370069" cy="3515326"/>
            </a:xfrm>
            <a:prstGeom prst="rect">
              <a:avLst/>
            </a:prstGeom>
            <a:noFill/>
            <a:ln w="19050" cap="flat" cmpd="sng">
              <a:solidFill>
                <a:schemeClr val="dk2"/>
              </a:solidFill>
              <a:prstDash val="solid"/>
              <a:round/>
              <a:headEnd type="none" w="sm" len="sm"/>
              <a:tailEnd type="none" w="sm" len="sm"/>
            </a:ln>
          </p:spPr>
        </p:pic>
        <p:sp>
          <p:nvSpPr>
            <p:cNvPr id="971" name="Google Shape;971;p115"/>
            <p:cNvSpPr/>
            <p:nvPr/>
          </p:nvSpPr>
          <p:spPr>
            <a:xfrm>
              <a:off x="2368100" y="6331550"/>
              <a:ext cx="9942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6"/>
          <p:cNvSpPr txBox="1"/>
          <p:nvPr/>
        </p:nvSpPr>
        <p:spPr>
          <a:xfrm>
            <a:off x="777150" y="1837925"/>
            <a:ext cx="75897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5"/>
            </a:pPr>
            <a:r>
              <a:rPr lang="en" sz="1800">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sz="1800">
              <a:solidFill>
                <a:srgbClr val="353535"/>
              </a:solidFill>
              <a:latin typeface="Open Sans"/>
              <a:ea typeface="Open Sans"/>
              <a:cs typeface="Open Sans"/>
              <a:sym typeface="Open Sans"/>
            </a:endParaRPr>
          </a:p>
        </p:txBody>
      </p:sp>
      <p:sp>
        <p:nvSpPr>
          <p:cNvPr id="977" name="Google Shape;977;p11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78" name="Google Shape;978;p116"/>
          <p:cNvGrpSpPr/>
          <p:nvPr/>
        </p:nvGrpSpPr>
        <p:grpSpPr>
          <a:xfrm>
            <a:off x="365625" y="3554900"/>
            <a:ext cx="8412751" cy="1007925"/>
            <a:chOff x="365625" y="3402500"/>
            <a:chExt cx="8412751" cy="1007925"/>
          </a:xfrm>
        </p:grpSpPr>
        <p:pic>
          <p:nvPicPr>
            <p:cNvPr id="979" name="Google Shape;979;p116"/>
            <p:cNvPicPr preferRelativeResize="0"/>
            <p:nvPr/>
          </p:nvPicPr>
          <p:blipFill rotWithShape="1">
            <a:blip r:embed="rId3">
              <a:alphaModFix/>
            </a:blip>
            <a:srcRect b="71327"/>
            <a:stretch/>
          </p:blipFill>
          <p:spPr>
            <a:xfrm>
              <a:off x="365625" y="3402500"/>
              <a:ext cx="8412751" cy="1007925"/>
            </a:xfrm>
            <a:prstGeom prst="rect">
              <a:avLst/>
            </a:prstGeom>
            <a:noFill/>
            <a:ln w="19050" cap="flat" cmpd="sng">
              <a:solidFill>
                <a:schemeClr val="dk2"/>
              </a:solidFill>
              <a:prstDash val="solid"/>
              <a:round/>
              <a:headEnd type="none" w="sm" len="sm"/>
              <a:tailEnd type="none" w="sm" len="sm"/>
            </a:ln>
          </p:spPr>
        </p:pic>
        <p:sp>
          <p:nvSpPr>
            <p:cNvPr id="980" name="Google Shape;980;p116"/>
            <p:cNvSpPr/>
            <p:nvPr/>
          </p:nvSpPr>
          <p:spPr>
            <a:xfrm>
              <a:off x="1720275" y="3784925"/>
              <a:ext cx="21222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5"/>
          <p:cNvPicPr preferRelativeResize="0"/>
          <p:nvPr/>
        </p:nvPicPr>
        <p:blipFill>
          <a:blip r:embed="rId3">
            <a:alphaModFix/>
          </a:blip>
          <a:stretch>
            <a:fillRect/>
          </a:stretch>
        </p:blipFill>
        <p:spPr>
          <a:xfrm>
            <a:off x="1343550" y="2669258"/>
            <a:ext cx="390525" cy="228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17"/>
          <p:cNvSpPr txBox="1"/>
          <p:nvPr/>
        </p:nvSpPr>
        <p:spPr>
          <a:xfrm>
            <a:off x="595350" y="1897825"/>
            <a:ext cx="7953300" cy="11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6"/>
            </a:pPr>
            <a:r>
              <a:rPr lang="en" sz="1800">
                <a:solidFill>
                  <a:srgbClr val="353535"/>
                </a:solidFill>
                <a:latin typeface="Open Sans"/>
                <a:ea typeface="Open Sans"/>
                <a:cs typeface="Open Sans"/>
                <a:sym typeface="Open Sans"/>
              </a:rPr>
              <a:t>Finally, pull the changes on master down to your local repo with the command below. </a:t>
            </a:r>
            <a:endParaRPr sz="1800">
              <a:solidFill>
                <a:srgbClr val="353535"/>
              </a:solidFill>
              <a:latin typeface="Open Sans"/>
              <a:ea typeface="Open Sans"/>
              <a:cs typeface="Open Sans"/>
              <a:sym typeface="Open Sans"/>
            </a:endParaRPr>
          </a:p>
        </p:txBody>
      </p:sp>
      <p:sp>
        <p:nvSpPr>
          <p:cNvPr id="986" name="Google Shape;986;p11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87" name="Google Shape;987;p117"/>
          <p:cNvGrpSpPr/>
          <p:nvPr/>
        </p:nvGrpSpPr>
        <p:grpSpPr>
          <a:xfrm>
            <a:off x="196050" y="3120675"/>
            <a:ext cx="8751898" cy="2620910"/>
            <a:chOff x="196050" y="3349275"/>
            <a:chExt cx="8751898" cy="2620910"/>
          </a:xfrm>
        </p:grpSpPr>
        <p:pic>
          <p:nvPicPr>
            <p:cNvPr id="988" name="Google Shape;988;p117"/>
            <p:cNvPicPr preferRelativeResize="0"/>
            <p:nvPr/>
          </p:nvPicPr>
          <p:blipFill rotWithShape="1">
            <a:blip r:embed="rId3">
              <a:alphaModFix/>
            </a:blip>
            <a:srcRect t="28330"/>
            <a:stretch/>
          </p:blipFill>
          <p:spPr>
            <a:xfrm>
              <a:off x="196050" y="3349275"/>
              <a:ext cx="8751898" cy="2620910"/>
            </a:xfrm>
            <a:prstGeom prst="rect">
              <a:avLst/>
            </a:prstGeom>
            <a:noFill/>
            <a:ln w="19050" cap="flat" cmpd="sng">
              <a:solidFill>
                <a:schemeClr val="dk2"/>
              </a:solidFill>
              <a:prstDash val="solid"/>
              <a:round/>
              <a:headEnd type="none" w="sm" len="sm"/>
              <a:tailEnd type="none" w="sm" len="sm"/>
            </a:ln>
          </p:spPr>
        </p:pic>
        <p:sp>
          <p:nvSpPr>
            <p:cNvPr id="989" name="Google Shape;989;p117"/>
            <p:cNvSpPr/>
            <p:nvPr/>
          </p:nvSpPr>
          <p:spPr>
            <a:xfrm>
              <a:off x="1619750" y="3349325"/>
              <a:ext cx="10053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1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95" name="Google Shape;995;p118"/>
          <p:cNvPicPr preferRelativeResize="0"/>
          <p:nvPr/>
        </p:nvPicPr>
        <p:blipFill>
          <a:blip r:embed="rId3">
            <a:alphaModFix/>
          </a:blip>
          <a:stretch>
            <a:fillRect/>
          </a:stretch>
        </p:blipFill>
        <p:spPr>
          <a:xfrm>
            <a:off x="1774386" y="2564300"/>
            <a:ext cx="5595224" cy="3782324"/>
          </a:xfrm>
          <a:prstGeom prst="rect">
            <a:avLst/>
          </a:prstGeom>
          <a:noFill/>
          <a:ln w="19050" cap="flat" cmpd="sng">
            <a:solidFill>
              <a:schemeClr val="dk2"/>
            </a:solidFill>
            <a:prstDash val="solid"/>
            <a:round/>
            <a:headEnd type="none" w="sm" len="sm"/>
            <a:tailEnd type="none" w="sm" len="sm"/>
          </a:ln>
        </p:spPr>
      </p:pic>
      <p:sp>
        <p:nvSpPr>
          <p:cNvPr id="996" name="Google Shape;996;p118"/>
          <p:cNvSpPr txBox="1"/>
          <p:nvPr/>
        </p:nvSpPr>
        <p:spPr>
          <a:xfrm>
            <a:off x="196050" y="1793450"/>
            <a:ext cx="8751900" cy="51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353535"/>
                </a:solidFill>
                <a:latin typeface="Open Sans"/>
                <a:ea typeface="Open Sans"/>
                <a:cs typeface="Open Sans"/>
                <a:sym typeface="Open Sans"/>
              </a:rPr>
              <a:t>Now you should be able to see your changes in the browser!</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119"/>
          <p:cNvPicPr preferRelativeResize="0"/>
          <p:nvPr/>
        </p:nvPicPr>
        <p:blipFill>
          <a:blip r:embed="rId3">
            <a:alphaModFix/>
          </a:blip>
          <a:stretch>
            <a:fillRect/>
          </a:stretch>
        </p:blipFill>
        <p:spPr>
          <a:xfrm>
            <a:off x="1156150" y="4312383"/>
            <a:ext cx="390525" cy="228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20"/>
          <p:cNvSpPr txBox="1"/>
          <p:nvPr/>
        </p:nvSpPr>
        <p:spPr>
          <a:xfrm>
            <a:off x="161550" y="2054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Let's recap quickly...</a:t>
            </a:r>
            <a:endParaRPr sz="3000" b="1" i="1">
              <a:solidFill>
                <a:srgbClr val="353535"/>
              </a:solidFill>
              <a:latin typeface="Open Sans"/>
              <a:ea typeface="Open Sans"/>
              <a:cs typeface="Open Sans"/>
              <a:sym typeface="Open Sans"/>
            </a:endParaRPr>
          </a:p>
        </p:txBody>
      </p:sp>
      <p:grpSp>
        <p:nvGrpSpPr>
          <p:cNvPr id="1007" name="Google Shape;1007;p120"/>
          <p:cNvGrpSpPr/>
          <p:nvPr/>
        </p:nvGrpSpPr>
        <p:grpSpPr>
          <a:xfrm>
            <a:off x="815413" y="3194525"/>
            <a:ext cx="7326150" cy="1028100"/>
            <a:chOff x="876675" y="1974900"/>
            <a:chExt cx="7326150" cy="1028100"/>
          </a:xfrm>
        </p:grpSpPr>
        <p:sp>
          <p:nvSpPr>
            <p:cNvPr id="1008" name="Google Shape;1008;p120"/>
            <p:cNvSpPr/>
            <p:nvPr/>
          </p:nvSpPr>
          <p:spPr>
            <a:xfrm>
              <a:off x="876675" y="221100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09" name="Google Shape;1009;p120"/>
            <p:cNvSpPr txBox="1"/>
            <p:nvPr/>
          </p:nvSpPr>
          <p:spPr>
            <a:xfrm>
              <a:off x="1714725" y="1974900"/>
              <a:ext cx="64881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 is a version control system allowing multiple people to collaborate</a:t>
              </a:r>
              <a:endParaRPr sz="2400">
                <a:solidFill>
                  <a:srgbClr val="353535"/>
                </a:solidFill>
                <a:latin typeface="Open Sans"/>
                <a:ea typeface="Open Sans"/>
                <a:cs typeface="Open Sans"/>
                <a:sym typeface="Open Sans"/>
              </a:endParaRPr>
            </a:p>
          </p:txBody>
        </p:sp>
      </p:grpSp>
      <p:grpSp>
        <p:nvGrpSpPr>
          <p:cNvPr id="1010" name="Google Shape;1010;p120"/>
          <p:cNvGrpSpPr/>
          <p:nvPr/>
        </p:nvGrpSpPr>
        <p:grpSpPr>
          <a:xfrm>
            <a:off x="815413" y="4334725"/>
            <a:ext cx="7000050" cy="1028100"/>
            <a:chOff x="876675" y="3260125"/>
            <a:chExt cx="7000050" cy="1028100"/>
          </a:xfrm>
        </p:grpSpPr>
        <p:sp>
          <p:nvSpPr>
            <p:cNvPr id="1011" name="Google Shape;1011;p120"/>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12" name="Google Shape;1012;p120"/>
            <p:cNvSpPr txBox="1"/>
            <p:nvPr/>
          </p:nvSpPr>
          <p:spPr>
            <a:xfrm>
              <a:off x="1714725" y="3260125"/>
              <a:ext cx="61620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GitHub adds features to Git and provides a web interface</a:t>
              </a:r>
              <a:endParaRPr sz="2400">
                <a:solidFill>
                  <a:srgbClr val="353535"/>
                </a:solidFill>
                <a:latin typeface="Open Sans"/>
                <a:ea typeface="Open Sans"/>
                <a:cs typeface="Open Sans"/>
                <a:sym typeface="Open Sans"/>
              </a:endParaRPr>
            </a:p>
          </p:txBody>
        </p:sp>
      </p:grpSp>
      <p:grpSp>
        <p:nvGrpSpPr>
          <p:cNvPr id="1013" name="Google Shape;1013;p120"/>
          <p:cNvGrpSpPr/>
          <p:nvPr/>
        </p:nvGrpSpPr>
        <p:grpSpPr>
          <a:xfrm>
            <a:off x="813867" y="5474925"/>
            <a:ext cx="7516296" cy="752400"/>
            <a:chOff x="876675" y="4683200"/>
            <a:chExt cx="7782456" cy="752400"/>
          </a:xfrm>
        </p:grpSpPr>
        <p:sp>
          <p:nvSpPr>
            <p:cNvPr id="1014" name="Google Shape;1014;p120"/>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15" name="Google Shape;1015;p120"/>
            <p:cNvSpPr txBox="1"/>
            <p:nvPr/>
          </p:nvSpPr>
          <p:spPr>
            <a:xfrm>
              <a:off x="1714731" y="4683200"/>
              <a:ext cx="69444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Command-line Git lets you propose changes without the web interface</a:t>
              </a:r>
              <a:endParaRPr sz="2400">
                <a:solidFill>
                  <a:srgbClr val="353535"/>
                </a:solidFill>
                <a:latin typeface="Open Sans"/>
                <a:ea typeface="Open Sans"/>
                <a:cs typeface="Open Sans"/>
                <a:sym typeface="Open Sans"/>
              </a:endParaRPr>
            </a:p>
          </p:txBody>
        </p:sp>
      </p:grpSp>
      <p:pic>
        <p:nvPicPr>
          <p:cNvPr id="1016" name="Google Shape;1016;p120"/>
          <p:cNvPicPr preferRelativeResize="0"/>
          <p:nvPr/>
        </p:nvPicPr>
        <p:blipFill>
          <a:blip r:embed="rId3">
            <a:alphaModFix/>
          </a:blip>
          <a:stretch>
            <a:fillRect/>
          </a:stretch>
        </p:blipFill>
        <p:spPr>
          <a:xfrm>
            <a:off x="2671538" y="914125"/>
            <a:ext cx="3800937" cy="1028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1"/>
          <p:cNvSpPr/>
          <p:nvPr/>
        </p:nvSpPr>
        <p:spPr>
          <a:xfrm>
            <a:off x="877950" y="4201225"/>
            <a:ext cx="7388100" cy="8937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1022" name="Google Shape;1022;p121"/>
          <p:cNvSpPr txBox="1"/>
          <p:nvPr/>
        </p:nvSpPr>
        <p:spPr>
          <a:xfrm>
            <a:off x="758550" y="269122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23" name="Google Shape;1023;p121"/>
          <p:cNvSpPr txBox="1"/>
          <p:nvPr/>
        </p:nvSpPr>
        <p:spPr>
          <a:xfrm>
            <a:off x="0" y="176305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What did you learn today?</a:t>
            </a:r>
            <a:endParaRPr sz="3000" b="1">
              <a:solidFill>
                <a:srgbClr val="FFFFF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122"/>
          <p:cNvPicPr preferRelativeResize="0"/>
          <p:nvPr/>
        </p:nvPicPr>
        <p:blipFill>
          <a:blip r:embed="rId3">
            <a:alphaModFix/>
          </a:blip>
          <a:stretch>
            <a:fillRect/>
          </a:stretch>
        </p:blipFill>
        <p:spPr>
          <a:xfrm>
            <a:off x="1328775" y="4871033"/>
            <a:ext cx="390525" cy="228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3"/>
          <p:cNvSpPr/>
          <p:nvPr/>
        </p:nvSpPr>
        <p:spPr>
          <a:xfrm rot="5400000">
            <a:off x="3204700" y="626025"/>
            <a:ext cx="2637300" cy="8254800"/>
          </a:xfrm>
          <a:prstGeom prst="chevron">
            <a:avLst>
              <a:gd name="adj" fmla="val 20758"/>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23"/>
          <p:cNvSpPr/>
          <p:nvPr/>
        </p:nvSpPr>
        <p:spPr>
          <a:xfrm rot="5400000">
            <a:off x="3420175" y="-1262450"/>
            <a:ext cx="2216700" cy="82653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23"/>
          <p:cNvSpPr txBox="1"/>
          <p:nvPr/>
        </p:nvSpPr>
        <p:spPr>
          <a:xfrm>
            <a:off x="464425" y="178810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Configure Git with credentials so you don’t have to enter your password when pushing code.</a:t>
            </a:r>
            <a:endParaRPr sz="2200">
              <a:solidFill>
                <a:srgbClr val="FFFFFF"/>
              </a:solidFill>
              <a:latin typeface="Open Sans"/>
              <a:ea typeface="Open Sans"/>
              <a:cs typeface="Open Sans"/>
              <a:sym typeface="Open Sans"/>
            </a:endParaRPr>
          </a:p>
        </p:txBody>
      </p:sp>
      <p:sp>
        <p:nvSpPr>
          <p:cNvPr id="1036" name="Google Shape;1036;p123"/>
          <p:cNvSpPr txBox="1"/>
          <p:nvPr/>
        </p:nvSpPr>
        <p:spPr>
          <a:xfrm>
            <a:off x="464425" y="385295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Use </a:t>
            </a:r>
            <a:r>
              <a:rPr lang="en" sz="2200" b="1">
                <a:solidFill>
                  <a:schemeClr val="lt1"/>
                </a:solidFill>
                <a:latin typeface="Consolas"/>
                <a:ea typeface="Consolas"/>
                <a:cs typeface="Consolas"/>
                <a:sym typeface="Consolas"/>
              </a:rPr>
              <a:t>git stash</a:t>
            </a:r>
            <a:r>
              <a:rPr lang="en" sz="2200">
                <a:solidFill>
                  <a:schemeClr val="lt1"/>
                </a:solidFill>
                <a:latin typeface="Open Sans"/>
                <a:ea typeface="Open Sans"/>
                <a:cs typeface="Open Sans"/>
                <a:sym typeface="Open Sans"/>
              </a:rPr>
              <a:t> to move changes between branches.</a:t>
            </a:r>
            <a:endParaRPr sz="2200">
              <a:solidFill>
                <a:srgbClr val="FFFFFF"/>
              </a:solidFill>
              <a:latin typeface="Open Sans"/>
              <a:ea typeface="Open Sans"/>
              <a:cs typeface="Open Sans"/>
              <a:sym typeface="Open Sans"/>
            </a:endParaRPr>
          </a:p>
        </p:txBody>
      </p:sp>
      <p:sp>
        <p:nvSpPr>
          <p:cNvPr id="1037" name="Google Shape;1037;p123"/>
          <p:cNvSpPr txBox="1"/>
          <p:nvPr/>
        </p:nvSpPr>
        <p:spPr>
          <a:xfrm>
            <a:off x="161550" y="7305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Keep Learning: Practice Problems for Later</a:t>
            </a:r>
            <a:endParaRPr sz="3000" b="1">
              <a:solidFill>
                <a:srgbClr val="000000"/>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24"/>
          <p:cNvSpPr txBox="1"/>
          <p:nvPr/>
        </p:nvSpPr>
        <p:spPr>
          <a:xfrm>
            <a:off x="3230250" y="2305600"/>
            <a:ext cx="5445300" cy="312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FFD966"/>
                </a:solidFill>
                <a:latin typeface="Open Sans"/>
                <a:ea typeface="Open Sans"/>
                <a:cs typeface="Open Sans"/>
                <a:sym typeface="Open Sans"/>
              </a:rPr>
              <a:t>Check your email for access to:</a:t>
            </a:r>
            <a:endParaRPr sz="2200" b="1">
              <a:solidFill>
                <a:srgbClr val="FFD966"/>
              </a:solidFill>
              <a:latin typeface="Open Sans"/>
              <a:ea typeface="Open Sans"/>
              <a:cs typeface="Open Sans"/>
              <a:sym typeface="Open Sans"/>
            </a:endParaRPr>
          </a:p>
          <a:p>
            <a:pPr marL="0" lvl="0" indent="0" algn="l" rtl="0">
              <a:lnSpc>
                <a:spcPct val="115000"/>
              </a:lnSpc>
              <a:spcBef>
                <a:spcPts val="0"/>
              </a:spcBef>
              <a:spcAft>
                <a:spcPts val="0"/>
              </a:spcAft>
              <a:buNone/>
            </a:pPr>
            <a:endParaRPr sz="2200" b="1">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43" name="Google Shape;1043;p124"/>
          <p:cNvSpPr txBox="1"/>
          <p:nvPr/>
        </p:nvSpPr>
        <p:spPr>
          <a:xfrm>
            <a:off x="576450" y="1017925"/>
            <a:ext cx="79911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Learning shouldn't stop when the workshop ends...</a:t>
            </a:r>
            <a:endParaRPr sz="3000" b="1">
              <a:solidFill>
                <a:srgbClr val="FFFFFF"/>
              </a:solidFill>
              <a:latin typeface="Open Sans"/>
              <a:ea typeface="Open Sans"/>
              <a:cs typeface="Open Sans"/>
              <a:sym typeface="Open Sans"/>
            </a:endParaRPr>
          </a:p>
        </p:txBody>
      </p:sp>
      <p:pic>
        <p:nvPicPr>
          <p:cNvPr id="1044" name="Google Shape;1044;p124"/>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48"/>
        <p:cNvGrpSpPr/>
        <p:nvPr/>
      </p:nvGrpSpPr>
      <p:grpSpPr>
        <a:xfrm>
          <a:off x="0" y="0"/>
          <a:ext cx="0" cy="0"/>
          <a:chOff x="0" y="0"/>
          <a:chExt cx="0" cy="0"/>
        </a:xfrm>
      </p:grpSpPr>
      <p:sp>
        <p:nvSpPr>
          <p:cNvPr id="1049" name="Google Shape;1049;p125"/>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050" name="Google Shape;1050;p125"/>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6"/>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We're all going to collaborate on a project together.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How?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
            </a: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Version control! </a:t>
            </a:r>
            <a:endParaRPr sz="2800" b="1">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3313</Words>
  <Application>Microsoft Office PowerPoint</Application>
  <PresentationFormat>On-screen Show (4:3)</PresentationFormat>
  <Paragraphs>331</Paragraphs>
  <Slides>88</Slides>
  <Notes>88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88</vt:i4>
      </vt:variant>
    </vt:vector>
  </HeadingPairs>
  <TitlesOfParts>
    <vt:vector size="102" baseType="lpstr">
      <vt:lpstr>Helvetica Neue Light</vt:lpstr>
      <vt:lpstr>Arial</vt:lpstr>
      <vt:lpstr>Open Sans ExtraBold</vt:lpstr>
      <vt:lpstr>Open Sans SemiBold</vt:lpstr>
      <vt:lpstr>Courier New</vt:lpstr>
      <vt:lpstr>Open Sans</vt:lpstr>
      <vt:lpstr>Open Sans Light</vt:lpstr>
      <vt:lpstr>Consolas</vt:lpstr>
      <vt:lpstr>MLH Localhost Theme</vt:lpstr>
      <vt:lpstr>MLH Localhost Theme</vt:lpstr>
      <vt:lpstr>MLH Localhost Theme</vt:lpstr>
      <vt:lpstr>MLH Localhost Theme</vt:lpstr>
      <vt:lpstr>MLH Localhost Theme</vt:lpstr>
      <vt:lpstr>MLH Localhost Theme</vt:lpstr>
      <vt:lpstr>PowerPoint Presentation</vt:lpstr>
      <vt:lpstr>PowerPoint Presentation</vt:lpstr>
      <vt:lpstr>Using your Web Browser,  Open this URL: </vt:lpstr>
      <vt:lpstr>What will you learn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Mickey Abrol</cp:lastModifiedBy>
  <cp:revision>3</cp:revision>
  <dcterms:modified xsi:type="dcterms:W3CDTF">2019-10-19T15:46:38Z</dcterms:modified>
</cp:coreProperties>
</file>